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1"/>
  </p:notesMasterIdLst>
  <p:sldIdLst>
    <p:sldId id="257" r:id="rId2"/>
    <p:sldId id="289" r:id="rId3"/>
    <p:sldId id="300" r:id="rId4"/>
    <p:sldId id="313" r:id="rId5"/>
    <p:sldId id="298" r:id="rId6"/>
    <p:sldId id="280" r:id="rId7"/>
    <p:sldId id="299" r:id="rId8"/>
    <p:sldId id="301" r:id="rId9"/>
    <p:sldId id="302" r:id="rId10"/>
    <p:sldId id="303" r:id="rId11"/>
    <p:sldId id="304" r:id="rId12"/>
    <p:sldId id="305" r:id="rId13"/>
    <p:sldId id="306" r:id="rId14"/>
    <p:sldId id="307" r:id="rId15"/>
    <p:sldId id="308" r:id="rId16"/>
    <p:sldId id="310" r:id="rId17"/>
    <p:sldId id="311" r:id="rId18"/>
    <p:sldId id="312" r:id="rId19"/>
    <p:sldId id="309" r:id="rId20"/>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entury Schoolbook" panose="020406040505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entury Schoolbook" panose="020406040505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entury Schoolbook" panose="020406040505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entury Schoolbook" panose="020406040505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entury Schoolbook" panose="020406040505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7A21F6D-C576-4698-84F3-6B5F2E9697B9}" type="datetimeFigureOut">
              <a:rPr lang="es-AR"/>
              <a:pPr>
                <a:defRPr/>
              </a:pPr>
              <a:t>23/05/2017</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AR"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C9FC181-8BB4-4EEE-B653-278E7DED377F}" type="slidenum">
              <a:rPr lang="es-AR"/>
              <a:pPr/>
              <a:t>‹Nº›</a:t>
            </a:fld>
            <a:endParaRPr lang="es-AR"/>
          </a:p>
        </p:txBody>
      </p:sp>
    </p:spTree>
    <p:extLst>
      <p:ext uri="{BB962C8B-B14F-4D97-AF65-F5344CB8AC3E}">
        <p14:creationId xmlns:p14="http://schemas.microsoft.com/office/powerpoint/2010/main" val="2751027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279BA6A-0FF6-4E94-84EA-F7AC41051C15}" type="slidenum">
              <a:rPr lang="es-ES" altLang="es-ES" smtClean="0"/>
              <a:pPr/>
              <a:t>‹Nº›</a:t>
            </a:fld>
            <a:endParaRPr lang="es-ES" altLang="es-ES"/>
          </a:p>
        </p:txBody>
      </p:sp>
    </p:spTree>
    <p:extLst>
      <p:ext uri="{BB962C8B-B14F-4D97-AF65-F5344CB8AC3E}">
        <p14:creationId xmlns:p14="http://schemas.microsoft.com/office/powerpoint/2010/main" val="4126072728"/>
      </p:ext>
    </p:extLst>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1815277-344E-4619-BB3F-33A51580A731}" type="slidenum">
              <a:rPr lang="es-ES" altLang="es-ES" smtClean="0"/>
              <a:pPr/>
              <a:t>‹Nº›</a:t>
            </a:fld>
            <a:endParaRPr lang="es-ES" altLang="es-ES"/>
          </a:p>
        </p:txBody>
      </p:sp>
    </p:spTree>
    <p:extLst>
      <p:ext uri="{BB962C8B-B14F-4D97-AF65-F5344CB8AC3E}">
        <p14:creationId xmlns:p14="http://schemas.microsoft.com/office/powerpoint/2010/main" val="145508666"/>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1815277-344E-4619-BB3F-33A51580A731}" type="slidenum">
              <a:rPr lang="es-ES" altLang="es-ES" smtClean="0"/>
              <a:pPr/>
              <a:t>‹Nº›</a:t>
            </a:fld>
            <a:endParaRPr lang="es-ES" altLang="es-E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5446422"/>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1815277-344E-4619-BB3F-33A51580A731}" type="slidenum">
              <a:rPr lang="es-ES" altLang="es-ES" smtClean="0"/>
              <a:pPr/>
              <a:t>‹Nº›</a:t>
            </a:fld>
            <a:endParaRPr lang="es-ES" altLang="es-ES"/>
          </a:p>
        </p:txBody>
      </p:sp>
    </p:spTree>
    <p:extLst>
      <p:ext uri="{BB962C8B-B14F-4D97-AF65-F5344CB8AC3E}">
        <p14:creationId xmlns:p14="http://schemas.microsoft.com/office/powerpoint/2010/main" val="1017332612"/>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1815277-344E-4619-BB3F-33A51580A731}" type="slidenum">
              <a:rPr lang="es-ES" altLang="es-ES" smtClean="0"/>
              <a:pPr/>
              <a:t>‹Nº›</a:t>
            </a:fld>
            <a:endParaRPr lang="es-ES" altLang="es-E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88455375"/>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1815277-344E-4619-BB3F-33A51580A731}" type="slidenum">
              <a:rPr lang="es-ES" altLang="es-ES" smtClean="0"/>
              <a:pPr/>
              <a:t>‹Nº›</a:t>
            </a:fld>
            <a:endParaRPr lang="es-ES" altLang="es-ES"/>
          </a:p>
        </p:txBody>
      </p:sp>
    </p:spTree>
    <p:extLst>
      <p:ext uri="{BB962C8B-B14F-4D97-AF65-F5344CB8AC3E}">
        <p14:creationId xmlns:p14="http://schemas.microsoft.com/office/powerpoint/2010/main" val="2005886511"/>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2015647-DE32-4A8A-BCD8-A5EF0CF801FF}" type="slidenum">
              <a:rPr lang="es-ES" altLang="es-ES" smtClean="0"/>
              <a:pPr/>
              <a:t>‹Nº›</a:t>
            </a:fld>
            <a:endParaRPr lang="es-ES" altLang="es-ES"/>
          </a:p>
        </p:txBody>
      </p:sp>
    </p:spTree>
    <p:extLst>
      <p:ext uri="{BB962C8B-B14F-4D97-AF65-F5344CB8AC3E}">
        <p14:creationId xmlns:p14="http://schemas.microsoft.com/office/powerpoint/2010/main" val="2794412002"/>
      </p:ext>
    </p:extLst>
  </p:cSld>
  <p:clrMapOvr>
    <a:masterClrMapping/>
  </p:clrMapOvr>
  <p:transition spd="slow">
    <p:cove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9487B2-957E-48AF-A0C9-E2962E6D4B38}" type="slidenum">
              <a:rPr lang="es-ES" altLang="es-ES" smtClean="0"/>
              <a:pPr/>
              <a:t>‹Nº›</a:t>
            </a:fld>
            <a:endParaRPr lang="es-ES" altLang="es-ES"/>
          </a:p>
        </p:txBody>
      </p:sp>
    </p:spTree>
    <p:extLst>
      <p:ext uri="{BB962C8B-B14F-4D97-AF65-F5344CB8AC3E}">
        <p14:creationId xmlns:p14="http://schemas.microsoft.com/office/powerpoint/2010/main" val="1344963200"/>
      </p:ext>
    </p:extLst>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165D1B3-681E-41A2-A483-D23ADB5F144D}" type="slidenum">
              <a:rPr lang="es-ES" altLang="es-ES" smtClean="0"/>
              <a:pPr/>
              <a:t>‹Nº›</a:t>
            </a:fld>
            <a:endParaRPr lang="es-ES" altLang="es-ES"/>
          </a:p>
        </p:txBody>
      </p:sp>
    </p:spTree>
    <p:extLst>
      <p:ext uri="{BB962C8B-B14F-4D97-AF65-F5344CB8AC3E}">
        <p14:creationId xmlns:p14="http://schemas.microsoft.com/office/powerpoint/2010/main" val="3085863309"/>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endParaRPr lang="es-E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s-ES">
              <a:solidFill>
                <a:prstClr val="black">
                  <a:tint val="75000"/>
                </a:prstClr>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81DEFFD-8FF2-42A1-B26A-F283A8965C72}" type="slidenum">
              <a:rPr lang="es-ES" altLang="es-ES" smtClean="0"/>
              <a:pPr/>
              <a:t>‹Nº›</a:t>
            </a:fld>
            <a:endParaRPr lang="es-ES" altLang="es-ES"/>
          </a:p>
        </p:txBody>
      </p:sp>
    </p:spTree>
    <p:extLst>
      <p:ext uri="{BB962C8B-B14F-4D97-AF65-F5344CB8AC3E}">
        <p14:creationId xmlns:p14="http://schemas.microsoft.com/office/powerpoint/2010/main" val="2745500457"/>
      </p:ext>
    </p:extLst>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355A2D47-E950-4549-83FD-348EF88ABDAF}" type="slidenum">
              <a:rPr lang="es-ES" altLang="es-ES" smtClean="0"/>
              <a:pPr/>
              <a:t>‹Nº›</a:t>
            </a:fld>
            <a:endParaRPr lang="es-ES" altLang="es-ES"/>
          </a:p>
        </p:txBody>
      </p:sp>
    </p:spTree>
    <p:extLst>
      <p:ext uri="{BB962C8B-B14F-4D97-AF65-F5344CB8AC3E}">
        <p14:creationId xmlns:p14="http://schemas.microsoft.com/office/powerpoint/2010/main" val="2734686625"/>
      </p:ext>
    </p:extLst>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endParaRPr lang="es-E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s-ES">
              <a:solidFill>
                <a:prstClr val="black">
                  <a:tint val="75000"/>
                </a:prstClr>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6A2A83A-EED8-4B47-97DD-454314BE37D3}" type="slidenum">
              <a:rPr lang="es-ES" altLang="es-ES" smtClean="0"/>
              <a:pPr/>
              <a:t>‹Nº›</a:t>
            </a:fld>
            <a:endParaRPr lang="es-ES" altLang="es-ES"/>
          </a:p>
        </p:txBody>
      </p:sp>
    </p:spTree>
    <p:extLst>
      <p:ext uri="{BB962C8B-B14F-4D97-AF65-F5344CB8AC3E}">
        <p14:creationId xmlns:p14="http://schemas.microsoft.com/office/powerpoint/2010/main" val="1311857241"/>
      </p:ext>
    </p:extLst>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endParaRPr lang="es-E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s-ES">
              <a:solidFill>
                <a:prstClr val="black">
                  <a:tint val="75000"/>
                </a:prstClr>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1815277-344E-4619-BB3F-33A51580A731}" type="slidenum">
              <a:rPr lang="es-ES" altLang="es-ES" smtClean="0"/>
              <a:pPr/>
              <a:t>‹Nº›</a:t>
            </a:fld>
            <a:endParaRPr lang="es-ES" altLang="es-ES"/>
          </a:p>
        </p:txBody>
      </p:sp>
    </p:spTree>
    <p:extLst>
      <p:ext uri="{BB962C8B-B14F-4D97-AF65-F5344CB8AC3E}">
        <p14:creationId xmlns:p14="http://schemas.microsoft.com/office/powerpoint/2010/main" val="197532393"/>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s-ES">
              <a:solidFill>
                <a:prstClr val="black">
                  <a:tint val="75000"/>
                </a:prstClr>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F0B19E-8001-4041-AE24-1FA665D65757}" type="slidenum">
              <a:rPr lang="es-ES" altLang="es-ES" smtClean="0"/>
              <a:pPr/>
              <a:t>‹Nº›</a:t>
            </a:fld>
            <a:endParaRPr lang="es-ES" altLang="es-ES"/>
          </a:p>
        </p:txBody>
      </p:sp>
    </p:spTree>
    <p:extLst>
      <p:ext uri="{BB962C8B-B14F-4D97-AF65-F5344CB8AC3E}">
        <p14:creationId xmlns:p14="http://schemas.microsoft.com/office/powerpoint/2010/main" val="3980651368"/>
      </p:ext>
    </p:extLst>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3E5810B-EA3C-4867-A232-63A53015573A}" type="slidenum">
              <a:rPr lang="es-ES" altLang="es-ES" smtClean="0"/>
              <a:pPr/>
              <a:t>‹Nº›</a:t>
            </a:fld>
            <a:endParaRPr lang="es-ES" altLang="es-ES"/>
          </a:p>
        </p:txBody>
      </p:sp>
    </p:spTree>
    <p:extLst>
      <p:ext uri="{BB962C8B-B14F-4D97-AF65-F5344CB8AC3E}">
        <p14:creationId xmlns:p14="http://schemas.microsoft.com/office/powerpoint/2010/main" val="2891827873"/>
      </p:ext>
    </p:extLst>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endParaRPr lang="es-E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s-ES">
              <a:solidFill>
                <a:prstClr val="black">
                  <a:tint val="75000"/>
                </a:prstClr>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A76D75A-DD02-4078-8AFE-BB91880E521E}" type="slidenum">
              <a:rPr lang="es-ES" altLang="es-ES" smtClean="0"/>
              <a:pPr/>
              <a:t>‹Nº›</a:t>
            </a:fld>
            <a:endParaRPr lang="es-ES" altLang="es-ES"/>
          </a:p>
        </p:txBody>
      </p:sp>
    </p:spTree>
    <p:extLst>
      <p:ext uri="{BB962C8B-B14F-4D97-AF65-F5344CB8AC3E}">
        <p14:creationId xmlns:p14="http://schemas.microsoft.com/office/powerpoint/2010/main" val="3011166356"/>
      </p:ext>
    </p:extLst>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60AE82A-7AF0-4FB5-8114-DED49C45E682}" type="datetimeFigureOut">
              <a:rPr lang="es-AR" smtClean="0"/>
              <a:pPr>
                <a:defRPr/>
              </a:pPr>
              <a:t>23/05/2017</a:t>
            </a:fld>
            <a:endParaRPr lang="es-A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s-AR"/>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9BF7D54-3A56-4958-AE8F-1DD92439E08E}" type="slidenum">
              <a:rPr lang="es-AR" smtClean="0"/>
              <a:pPr/>
              <a:t>‹Nº›</a:t>
            </a:fld>
            <a:endParaRPr lang="es-AR"/>
          </a:p>
        </p:txBody>
      </p:sp>
    </p:spTree>
    <p:extLst>
      <p:ext uri="{BB962C8B-B14F-4D97-AF65-F5344CB8AC3E}">
        <p14:creationId xmlns:p14="http://schemas.microsoft.com/office/powerpoint/2010/main" val="1090005220"/>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Lst>
  <p:transition spd="slow">
    <p:cover/>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Imagen 3"/>
          <p:cNvPicPr>
            <a:picLocks noChangeAspect="1" noChangeArrowheads="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539552" y="308712"/>
            <a:ext cx="4968552" cy="85203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Imagen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9992" y="5733256"/>
            <a:ext cx="4285114" cy="875414"/>
          </a:xfrm>
          <a:prstGeom prst="rect">
            <a:avLst/>
          </a:prstGeom>
        </p:spPr>
      </p:pic>
      <p:sp>
        <p:nvSpPr>
          <p:cNvPr id="4" name="CuadroTexto 3"/>
          <p:cNvSpPr txBox="1"/>
          <p:nvPr/>
        </p:nvSpPr>
        <p:spPr>
          <a:xfrm>
            <a:off x="1319046" y="2132856"/>
            <a:ext cx="6925361" cy="1384995"/>
          </a:xfrm>
          <a:prstGeom prst="rect">
            <a:avLst/>
          </a:prstGeom>
          <a:noFill/>
        </p:spPr>
        <p:txBody>
          <a:bodyPr wrap="square" rtlCol="0">
            <a:spAutoFit/>
          </a:bodyPr>
          <a:lstStyle/>
          <a:p>
            <a:pPr algn="ctr"/>
            <a:r>
              <a:rPr lang="es-ES" sz="2800" b="1" i="1" dirty="0" smtClean="0"/>
              <a:t>Mesa de Trabajo </a:t>
            </a:r>
          </a:p>
          <a:p>
            <a:pPr algn="ctr"/>
            <a:r>
              <a:rPr lang="es-ES" sz="2800" b="1" i="1" dirty="0" smtClean="0"/>
              <a:t>con Docentes Asesores de Feria de Ciencias de Educación Superior</a:t>
            </a:r>
            <a:endParaRPr lang="es-ES" sz="2800" b="1" i="1" dirty="0"/>
          </a:p>
        </p:txBody>
      </p:sp>
      <p:sp>
        <p:nvSpPr>
          <p:cNvPr id="5" name="CuadroTexto 4"/>
          <p:cNvSpPr txBox="1"/>
          <p:nvPr/>
        </p:nvSpPr>
        <p:spPr>
          <a:xfrm>
            <a:off x="3419872" y="4610031"/>
            <a:ext cx="1944216" cy="369332"/>
          </a:xfrm>
          <a:prstGeom prst="rect">
            <a:avLst/>
          </a:prstGeom>
          <a:noFill/>
        </p:spPr>
        <p:txBody>
          <a:bodyPr wrap="square" rtlCol="0">
            <a:spAutoFit/>
          </a:bodyPr>
          <a:lstStyle/>
          <a:p>
            <a:pPr algn="r"/>
            <a:r>
              <a:rPr lang="es-ES" b="1" i="1" dirty="0" smtClean="0"/>
              <a:t>Mayo 2017</a:t>
            </a:r>
            <a:endParaRPr lang="es-ES" b="1" i="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70" name="Group 50"/>
          <p:cNvGraphicFramePr>
            <a:graphicFrameLocks noGrp="1"/>
          </p:cNvGraphicFramePr>
          <p:nvPr>
            <p:ph idx="4294967295"/>
            <p:extLst>
              <p:ext uri="{D42A27DB-BD31-4B8C-83A1-F6EECF244321}">
                <p14:modId xmlns:p14="http://schemas.microsoft.com/office/powerpoint/2010/main" val="1549561466"/>
              </p:ext>
            </p:extLst>
          </p:nvPr>
        </p:nvGraphicFramePr>
        <p:xfrm>
          <a:off x="971600" y="334239"/>
          <a:ext cx="7931399" cy="6518686"/>
        </p:xfrm>
        <a:graphic>
          <a:graphicData uri="http://schemas.openxmlformats.org/drawingml/2006/table">
            <a:tbl>
              <a:tblPr/>
              <a:tblGrid>
                <a:gridCol w="1924628"/>
                <a:gridCol w="6006771"/>
              </a:tblGrid>
              <a:tr h="2299673">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Introducción</a:t>
                      </a:r>
                    </a:p>
                  </a:txBody>
                  <a:tcPr marT="45683" marB="4568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En ella se exponen los antecedentes, marco teórico o referencial y razones que motivaron el trabajo, situación problemática, o precisión del problema, los objetivos e hipótesis, si hubiere. Debe quedar explícita la vinculación del proyecto presentado a los contenidos curriculares del año/grado en el área escogida.</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5533">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Desarrollo</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3600" b="0" i="0" u="none" strike="noStrike" cap="none" normalizeH="0" baseline="0" dirty="0" smtClean="0">
                        <a:ln>
                          <a:noFill/>
                        </a:ln>
                        <a:solidFill>
                          <a:schemeClr val="tx1"/>
                        </a:solidFill>
                        <a:effectLst/>
                        <a:latin typeface="+mn-lt"/>
                      </a:endParaRPr>
                    </a:p>
                  </a:txBody>
                  <a:tcPr marT="45680" marB="456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Materiales y metodología. Materiales utilizados. Actividades llevadas a cabo durante la indagación, diseño de las experiencias, recolección y elaboración de los datos, métodos empleados. Planificación y ejecución de proyectos tecnológicos.</a:t>
                      </a:r>
                      <a:endParaRPr kumimoji="0" lang="es-ES" sz="3600" b="0" i="0" u="none" strike="noStrike" cap="none" normalizeH="0" baseline="0" dirty="0" smtClean="0">
                        <a:ln>
                          <a:noFill/>
                        </a:ln>
                        <a:solidFill>
                          <a:schemeClr val="tx1"/>
                        </a:solidFill>
                        <a:effectLst/>
                        <a:latin typeface="+mn-lt"/>
                      </a:endParaRPr>
                    </a:p>
                  </a:txBody>
                  <a:tcPr marT="45680" marB="45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5584">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Resultados</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obtenidos</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3600" b="0" i="0" u="none" strike="noStrike" cap="none" normalizeH="0" baseline="0" dirty="0" smtClean="0">
                        <a:ln>
                          <a:noFill/>
                        </a:ln>
                        <a:solidFill>
                          <a:schemeClr val="tx1"/>
                        </a:solidFill>
                        <a:effectLst/>
                        <a:latin typeface="+mn-lt"/>
                      </a:endParaRPr>
                    </a:p>
                  </a:txBody>
                  <a:tcPr marT="45680" marB="456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Presentación de los resultados puros. Tablas, gráficos, figuras que expresen lo obtenido como producto de la indagación llevada a cabo. Presentación de productos/objetos tecnológicos, funcionamiento.</a:t>
                      </a:r>
                      <a:endParaRPr kumimoji="0" lang="es-ES" sz="3600" b="0" i="0" u="none" strike="noStrike" cap="none" normalizeH="0" baseline="0" dirty="0" smtClean="0">
                        <a:ln>
                          <a:noFill/>
                        </a:ln>
                        <a:solidFill>
                          <a:schemeClr val="tx1"/>
                        </a:solidFill>
                        <a:effectLst/>
                        <a:latin typeface="+mn-lt"/>
                      </a:endParaRPr>
                    </a:p>
                  </a:txBody>
                  <a:tcPr marT="45680" marB="45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4331">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Discusión</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3600" b="0" i="0" u="none" strike="noStrike" cap="none" normalizeH="0" baseline="0" dirty="0" smtClean="0">
                        <a:ln>
                          <a:noFill/>
                        </a:ln>
                        <a:solidFill>
                          <a:schemeClr val="tx1"/>
                        </a:solidFill>
                        <a:effectLst/>
                        <a:latin typeface="+mn-lt"/>
                      </a:endParaRPr>
                    </a:p>
                  </a:txBody>
                  <a:tcPr marT="45680" marB="456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Debate e interpretación de los resultados obtenidos en relación con otros resultados de trabajos similares.</a:t>
                      </a:r>
                    </a:p>
                  </a:txBody>
                  <a:tcPr marT="45680" marB="45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2498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72" name="Group 28"/>
          <p:cNvGraphicFramePr>
            <a:graphicFrameLocks noGrp="1"/>
          </p:cNvGraphicFramePr>
          <p:nvPr>
            <p:ph idx="4294967295"/>
            <p:extLst>
              <p:ext uri="{D42A27DB-BD31-4B8C-83A1-F6EECF244321}">
                <p14:modId xmlns:p14="http://schemas.microsoft.com/office/powerpoint/2010/main" val="4094967386"/>
              </p:ext>
            </p:extLst>
          </p:nvPr>
        </p:nvGraphicFramePr>
        <p:xfrm>
          <a:off x="1187624" y="476672"/>
          <a:ext cx="7632849" cy="6067008"/>
        </p:xfrm>
        <a:graphic>
          <a:graphicData uri="http://schemas.openxmlformats.org/drawingml/2006/table">
            <a:tbl>
              <a:tblPr/>
              <a:tblGrid>
                <a:gridCol w="2170810"/>
                <a:gridCol w="5462039"/>
              </a:tblGrid>
              <a:tr h="2592288">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Conclusiones</a:t>
                      </a:r>
                    </a:p>
                  </a:txBody>
                  <a:tcPr marT="45680" marB="4568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Constituye la respuesta que propone el indagador para el problema que originó la indagación de acuerdo con los datos recogidos y la teoría elaborada o aplicada. Debe redactarse en forma sencilla, exhibiendo concordancia con las hipótesis aceptadas. Como proyección pueden surgir nuevos problemas sobre la base de la indagación realizada.</a:t>
                      </a:r>
                    </a:p>
                  </a:txBody>
                  <a:tcPr marT="45680" marB="4568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48234">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Bibliografía</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n-lt"/>
                        </a:rPr>
                        <a:t>consultada</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1800" b="0"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Las referencias bibliográficas se escriben de acuerdo con un modelo utilizado universalmente: Apellido y nombre del autor, título del libro o revista, lugar, editorial, año de edición, número, volumen y página(s).Se presenta por orden alfabético de apellido del autor.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4581">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600" b="1" i="0" u="none" strike="noStrike" cap="none" normalizeH="0" baseline="0" dirty="0" smtClean="0">
                          <a:ln>
                            <a:noFill/>
                          </a:ln>
                          <a:solidFill>
                            <a:schemeClr val="tx1"/>
                          </a:solidFill>
                          <a:effectLst/>
                          <a:latin typeface="+mn-lt"/>
                        </a:rPr>
                        <a:t>Agradecimientos</a:t>
                      </a:r>
                    </a:p>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endParaRPr kumimoji="0" lang="es-ES" sz="1800" b="0" i="0" u="none" strike="noStrike" cap="none" normalizeH="0" baseline="0" dirty="0" smtClean="0">
                        <a:ln>
                          <a:noFill/>
                        </a:ln>
                        <a:solidFill>
                          <a:schemeClr val="tx1"/>
                        </a:solidFill>
                        <a:effectLst/>
                        <a:latin typeface="+mn-lt"/>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n-lt"/>
                        </a:rPr>
                        <a:t>Eventualmente, el reconocimiento a las personas que hicieron sugerencias o les proporcionaron asesoría o ayuda, mencionando sus nombres y las instituciones a las cuales pertenecen.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512311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350" y="476250"/>
            <a:ext cx="7499350" cy="1143000"/>
          </a:xfrm>
        </p:spPr>
        <p:txBody>
          <a:bodyPr vert="horz" wrap="square" lIns="91440" tIns="45720" rIns="91440" bIns="45720" numCol="1" anchorCtr="0" compatLnSpc="1">
            <a:prstTxWarp prst="textNoShape">
              <a:avLst/>
            </a:prstTxWarp>
            <a:noAutofit/>
          </a:bodyPr>
          <a:lstStyle/>
          <a:p>
            <a:pPr algn="ctr" eaLnBrk="0" fontAlgn="base" hangingPunct="0">
              <a:lnSpc>
                <a:spcPct val="150000"/>
              </a:lnSpc>
              <a:defRPr/>
            </a:pPr>
            <a:r>
              <a:rPr lang="es-AR" sz="3200" b="1" dirty="0">
                <a:solidFill>
                  <a:schemeClr val="accent3"/>
                </a:solidFill>
                <a:latin typeface="Questrial"/>
                <a:ea typeface="Questrial"/>
                <a:cs typeface="Questrial"/>
              </a:rPr>
              <a:t>CARPETA DE CAMPO</a:t>
            </a:r>
          </a:p>
        </p:txBody>
      </p:sp>
      <p:sp>
        <p:nvSpPr>
          <p:cNvPr id="16387" name="2 Marcador de contenido"/>
          <p:cNvSpPr>
            <a:spLocks noGrp="1"/>
          </p:cNvSpPr>
          <p:nvPr>
            <p:ph idx="1"/>
          </p:nvPr>
        </p:nvSpPr>
        <p:spPr>
          <a:xfrm>
            <a:off x="856381" y="1484784"/>
            <a:ext cx="8075414" cy="4800600"/>
          </a:xfrm>
        </p:spPr>
        <p:txBody>
          <a:bodyPr>
            <a:noAutofit/>
          </a:bodyPr>
          <a:lstStyle/>
          <a:p>
            <a:pPr algn="just"/>
            <a:r>
              <a:rPr lang="es-ES_tradnl" altLang="es-ES" sz="2400" dirty="0" smtClean="0"/>
              <a:t>El propósito de este instrumento es documentar las producciones y registros realizados por los estudiantes durante el proceso de indagación, para comunicar los resultados obtenidos. </a:t>
            </a:r>
          </a:p>
          <a:p>
            <a:pPr algn="just">
              <a:buFont typeface="Wingdings 2" panose="05020102010507070707" pitchFamily="18" charset="2"/>
              <a:buNone/>
            </a:pPr>
            <a:endParaRPr lang="es-ES_tradnl" altLang="es-ES" sz="2400" dirty="0" smtClean="0"/>
          </a:p>
          <a:p>
            <a:pPr algn="just"/>
            <a:r>
              <a:rPr lang="es-ES_tradnl" altLang="es-ES" sz="2400" dirty="0" smtClean="0"/>
              <a:t>La organización del material estará relacionada con el itinerario de actividades de manera que le permita al lector reconstruir los diferentes  momentos de la indagación, para ello es necesario tomar decisiones sobre qué y cómo documentar el proceso de indagación y los resultados obtenidos.</a:t>
            </a:r>
            <a:endParaRPr lang="es-AR" altLang="es-ES" sz="2400" dirty="0" smtClean="0"/>
          </a:p>
        </p:txBody>
      </p:sp>
      <p:sp>
        <p:nvSpPr>
          <p:cNvPr id="16388"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279F1-264B-4C90-80B7-53A63CAB18B5}" type="slidenum">
              <a:rPr lang="es-ES" altLang="es-ES">
                <a:solidFill>
                  <a:schemeClr val="bg1"/>
                </a:solidFill>
              </a:rPr>
              <a:pPr/>
              <a:t>12</a:t>
            </a:fld>
            <a:endParaRPr lang="es-ES" altLang="es-ES" dirty="0">
              <a:solidFill>
                <a:schemeClr val="bg1"/>
              </a:solidFill>
            </a:endParaRPr>
          </a:p>
        </p:txBody>
      </p:sp>
    </p:spTree>
    <p:extLst>
      <p:ext uri="{BB962C8B-B14F-4D97-AF65-F5344CB8AC3E}">
        <p14:creationId xmlns:p14="http://schemas.microsoft.com/office/powerpoint/2010/main" val="1543916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350" y="1196975"/>
            <a:ext cx="7499350" cy="1143000"/>
          </a:xfrm>
        </p:spPr>
        <p:txBody>
          <a:bodyPr>
            <a:normAutofit fontScale="90000"/>
          </a:bodyPr>
          <a:lstStyle/>
          <a:p>
            <a:pPr algn="ctr" eaLnBrk="0" fontAlgn="base" hangingPunct="0">
              <a:lnSpc>
                <a:spcPct val="150000"/>
              </a:lnSpc>
              <a:defRPr/>
            </a:pPr>
            <a:r>
              <a:rPr lang="es-AR" b="1" dirty="0" smtClean="0">
                <a:solidFill>
                  <a:schemeClr val="accent3"/>
                </a:solidFill>
                <a:latin typeface="Questrial"/>
                <a:ea typeface="Questrial"/>
                <a:cs typeface="Questrial"/>
              </a:rPr>
              <a:t>REGISTRO PEDAGÓGICO</a:t>
            </a:r>
            <a:r>
              <a:rPr lang="es-AR" b="1" dirty="0">
                <a:solidFill>
                  <a:schemeClr val="accent3"/>
                </a:solidFill>
                <a:latin typeface="Questrial"/>
                <a:ea typeface="Questrial"/>
                <a:cs typeface="Questrial"/>
              </a:rPr>
              <a:t/>
            </a:r>
            <a:br>
              <a:rPr lang="es-AR" b="1" dirty="0">
                <a:solidFill>
                  <a:schemeClr val="accent3"/>
                </a:solidFill>
                <a:latin typeface="Questrial"/>
                <a:ea typeface="Questrial"/>
                <a:cs typeface="Questrial"/>
              </a:rPr>
            </a:br>
            <a:endParaRPr lang="es-AR" b="1" dirty="0">
              <a:solidFill>
                <a:schemeClr val="accent3"/>
              </a:solidFill>
              <a:latin typeface="Questrial"/>
              <a:ea typeface="Questrial"/>
              <a:cs typeface="Questrial"/>
            </a:endParaRPr>
          </a:p>
        </p:txBody>
      </p:sp>
      <p:sp>
        <p:nvSpPr>
          <p:cNvPr id="18435" name="2 Marcador de contenido"/>
          <p:cNvSpPr>
            <a:spLocks noGrp="1"/>
          </p:cNvSpPr>
          <p:nvPr>
            <p:ph idx="1"/>
          </p:nvPr>
        </p:nvSpPr>
        <p:spPr>
          <a:xfrm>
            <a:off x="1417637" y="2708920"/>
            <a:ext cx="6696744" cy="1499731"/>
          </a:xfrm>
        </p:spPr>
        <p:txBody>
          <a:bodyPr>
            <a:noAutofit/>
          </a:bodyPr>
          <a:lstStyle/>
          <a:p>
            <a:pPr algn="just" eaLnBrk="1" hangingPunct="1"/>
            <a:r>
              <a:rPr lang="es-ES_tradnl" altLang="es-ES" sz="2800" dirty="0" smtClean="0"/>
              <a:t>Es un documento escrito, con el formato de una narrativa personal del docente, centrado en la descripción del proceso de enseñanza/ aprendizaje.</a:t>
            </a:r>
          </a:p>
        </p:txBody>
      </p:sp>
      <p:sp>
        <p:nvSpPr>
          <p:cNvPr id="18436"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950669-B40B-4C64-B3FF-AA54C72F753C}" type="slidenum">
              <a:rPr lang="es-ES" altLang="es-ES">
                <a:solidFill>
                  <a:schemeClr val="bg1"/>
                </a:solidFill>
              </a:rPr>
              <a:pPr/>
              <a:t>13</a:t>
            </a:fld>
            <a:endParaRPr lang="es-ES" altLang="es-ES" dirty="0">
              <a:solidFill>
                <a:schemeClr val="bg1"/>
              </a:solidFill>
            </a:endParaRPr>
          </a:p>
        </p:txBody>
      </p:sp>
    </p:spTree>
    <p:extLst>
      <p:ext uri="{BB962C8B-B14F-4D97-AF65-F5344CB8AC3E}">
        <p14:creationId xmlns:p14="http://schemas.microsoft.com/office/powerpoint/2010/main" val="2397115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Marcador de contenido"/>
          <p:cNvSpPr>
            <a:spLocks noGrp="1"/>
          </p:cNvSpPr>
          <p:nvPr>
            <p:ph idx="1"/>
          </p:nvPr>
        </p:nvSpPr>
        <p:spPr>
          <a:xfrm>
            <a:off x="1259632" y="332656"/>
            <a:ext cx="7499350" cy="4800600"/>
          </a:xfrm>
        </p:spPr>
        <p:txBody>
          <a:bodyPr>
            <a:noAutofit/>
          </a:bodyPr>
          <a:lstStyle/>
          <a:p>
            <a:pPr algn="just"/>
            <a:r>
              <a:rPr lang="es-ES" altLang="es-ES" sz="2000" b="1" dirty="0" smtClean="0"/>
              <a:t>Planificación</a:t>
            </a:r>
            <a:r>
              <a:rPr lang="es-ES" altLang="es-ES" sz="2000" dirty="0" smtClean="0"/>
              <a:t>, Elección del tema en términos curriculares. </a:t>
            </a:r>
          </a:p>
          <a:p>
            <a:pPr algn="just"/>
            <a:r>
              <a:rPr lang="es-ES" altLang="es-ES" sz="2000" b="1" dirty="0" smtClean="0"/>
              <a:t>Tipo de organización de la propuesta</a:t>
            </a:r>
            <a:r>
              <a:rPr lang="es-ES" altLang="es-ES" sz="2000" dirty="0" smtClean="0"/>
              <a:t>. De la clase al equipo, de una organización grupal a un equipo, etcétera.</a:t>
            </a:r>
          </a:p>
          <a:p>
            <a:pPr algn="just"/>
            <a:r>
              <a:rPr lang="es-ES" altLang="es-ES" sz="2000" b="1" dirty="0" smtClean="0"/>
              <a:t>Grado de adecuación</a:t>
            </a:r>
            <a:r>
              <a:rPr lang="es-ES" altLang="es-ES" sz="2000" dirty="0" smtClean="0"/>
              <a:t> entre el tipo de organización y el propósito pedagógico del proyecto.</a:t>
            </a:r>
          </a:p>
          <a:p>
            <a:pPr algn="just"/>
            <a:r>
              <a:rPr lang="es-ES" altLang="es-ES" sz="2000" b="1" dirty="0" smtClean="0"/>
              <a:t>Grado de adecuación </a:t>
            </a:r>
            <a:r>
              <a:rPr lang="es-ES" altLang="es-ES" sz="2000" dirty="0" smtClean="0"/>
              <a:t>entre el tipo de actividad y el tiempo destinado a la misma, Criterios organizadores de las actividades, Tipo de intervenciones del docente durante el trabajo.</a:t>
            </a:r>
          </a:p>
          <a:p>
            <a:pPr algn="just"/>
            <a:r>
              <a:rPr lang="es-ES" altLang="es-ES" sz="2000" b="1" dirty="0" smtClean="0"/>
              <a:t>Valoración Institucional</a:t>
            </a:r>
            <a:r>
              <a:rPr lang="es-ES" altLang="es-ES" sz="2000" dirty="0" smtClean="0"/>
              <a:t>: Compromiso del Equipo Directivo;  Apoyo Colaboración permanente o temporaria. Orientaciones y /o búsquedas de asesoramientos.</a:t>
            </a:r>
          </a:p>
          <a:p>
            <a:pPr algn="just"/>
            <a:r>
              <a:rPr lang="es-ES" altLang="es-ES" sz="2000" b="1" dirty="0" smtClean="0"/>
              <a:t>Repercusión en la comunidad educativa</a:t>
            </a:r>
            <a:r>
              <a:rPr lang="es-ES" altLang="es-ES" sz="2000" dirty="0" smtClean="0"/>
              <a:t>: Impacto en la comunidad, Difusión en la comunidad, Comunicación. Participación de otros grados/ años. Otros Actores.</a:t>
            </a:r>
          </a:p>
          <a:p>
            <a:pPr algn="just"/>
            <a:r>
              <a:rPr lang="es-ES" altLang="es-ES" sz="2000" dirty="0" smtClean="0"/>
              <a:t/>
            </a:r>
            <a:br>
              <a:rPr lang="es-ES" altLang="es-ES" sz="2000" dirty="0" smtClean="0"/>
            </a:br>
            <a:r>
              <a:rPr lang="es-ES" altLang="es-ES" sz="1600" dirty="0" smtClean="0"/>
              <a:t/>
            </a:r>
            <a:br>
              <a:rPr lang="es-ES" altLang="es-ES" sz="1600" dirty="0" smtClean="0"/>
            </a:br>
            <a:endParaRPr lang="es-AR" altLang="es-ES" dirty="0" smtClean="0"/>
          </a:p>
        </p:txBody>
      </p:sp>
      <p:sp>
        <p:nvSpPr>
          <p:cNvPr id="19459"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E1FFF7-7CAB-4E38-8B76-E935E74515F7}" type="slidenum">
              <a:rPr lang="es-ES" altLang="es-ES">
                <a:solidFill>
                  <a:schemeClr val="bg1"/>
                </a:solidFill>
              </a:rPr>
              <a:pPr/>
              <a:t>14</a:t>
            </a:fld>
            <a:endParaRPr lang="es-ES" altLang="es-ES" dirty="0">
              <a:solidFill>
                <a:schemeClr val="bg1"/>
              </a:solidFill>
            </a:endParaRPr>
          </a:p>
        </p:txBody>
      </p:sp>
    </p:spTree>
    <p:extLst>
      <p:ext uri="{BB962C8B-B14F-4D97-AF65-F5344CB8AC3E}">
        <p14:creationId xmlns:p14="http://schemas.microsoft.com/office/powerpoint/2010/main" val="2623988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25F0B19E-8001-4041-AE24-1FA665D65757}" type="slidenum">
              <a:rPr lang="es-ES" altLang="es-ES" smtClean="0"/>
              <a:pPr/>
              <a:t>15</a:t>
            </a:fld>
            <a:endParaRPr lang="es-ES" altLang="es-ES"/>
          </a:p>
        </p:txBody>
      </p:sp>
      <p:sp>
        <p:nvSpPr>
          <p:cNvPr id="3" name="Rectángulo 2"/>
          <p:cNvSpPr/>
          <p:nvPr/>
        </p:nvSpPr>
        <p:spPr>
          <a:xfrm>
            <a:off x="1403648" y="787783"/>
            <a:ext cx="7178897" cy="5139869"/>
          </a:xfrm>
          <a:prstGeom prst="rect">
            <a:avLst/>
          </a:prstGeom>
        </p:spPr>
        <p:txBody>
          <a:bodyPr wrap="square">
            <a:spAutoFit/>
          </a:bodyPr>
          <a:lstStyle/>
          <a:p>
            <a:pPr algn="ctr" eaLnBrk="0" hangingPunct="0"/>
            <a:r>
              <a:rPr lang="es-ES" sz="3200" b="1" dirty="0">
                <a:solidFill>
                  <a:schemeClr val="accent3"/>
                </a:solidFill>
                <a:latin typeface="Questrial"/>
                <a:ea typeface="Questrial"/>
                <a:cs typeface="Questrial"/>
              </a:rPr>
              <a:t>EXHIBICIÓN DE LOS TRABAJOS </a:t>
            </a:r>
          </a:p>
          <a:p>
            <a:pPr eaLnBrk="0" hangingPunct="0">
              <a:lnSpc>
                <a:spcPct val="150000"/>
              </a:lnSpc>
            </a:pPr>
            <a:endParaRPr lang="es-ES" sz="2400" dirty="0">
              <a:solidFill>
                <a:prstClr val="black"/>
              </a:solidFill>
              <a:latin typeface="Arial" panose="020B0604020202020204" pitchFamily="34" charset="0"/>
            </a:endParaRPr>
          </a:p>
          <a:p>
            <a:pPr algn="just" eaLnBrk="0" hangingPunct="0"/>
            <a:r>
              <a:rPr lang="es-ES" sz="2000" dirty="0">
                <a:solidFill>
                  <a:prstClr val="black"/>
                </a:solidFill>
                <a:latin typeface="+mj-lt"/>
              </a:rPr>
              <a:t>Para la exhibición de los trabajos de Nivel Superior, se contempla su </a:t>
            </a:r>
            <a:r>
              <a:rPr lang="es-ES" sz="2000" b="1" dirty="0">
                <a:solidFill>
                  <a:prstClr val="black"/>
                </a:solidFill>
                <a:latin typeface="+mj-lt"/>
              </a:rPr>
              <a:t>presentación en forma oral </a:t>
            </a:r>
            <a:r>
              <a:rPr lang="es-ES" sz="2000" dirty="0">
                <a:solidFill>
                  <a:prstClr val="black"/>
                </a:solidFill>
                <a:latin typeface="+mj-lt"/>
              </a:rPr>
              <a:t>utilizando para ello algún </a:t>
            </a:r>
            <a:r>
              <a:rPr lang="es-ES" sz="2000" b="1" dirty="0">
                <a:solidFill>
                  <a:prstClr val="black"/>
                </a:solidFill>
                <a:latin typeface="+mj-lt"/>
              </a:rPr>
              <a:t>soporte audiovisual </a:t>
            </a:r>
            <a:r>
              <a:rPr lang="es-ES" sz="2000" dirty="0">
                <a:solidFill>
                  <a:prstClr val="black"/>
                </a:solidFill>
                <a:latin typeface="+mj-lt"/>
              </a:rPr>
              <a:t>con la modalidad de “presentación académica” cualquiera sea el Nivel y/o Modalidad Educativa en que hayan enfocado sus proyectos de enseñanza. </a:t>
            </a:r>
          </a:p>
          <a:p>
            <a:pPr algn="just" eaLnBrk="0" hangingPunct="0"/>
            <a:endParaRPr lang="es-ES" sz="2000" dirty="0">
              <a:solidFill>
                <a:prstClr val="black"/>
              </a:solidFill>
              <a:latin typeface="+mj-lt"/>
            </a:endParaRPr>
          </a:p>
          <a:p>
            <a:pPr algn="just" eaLnBrk="0" hangingPunct="0"/>
            <a:r>
              <a:rPr lang="es-ES" sz="2000" dirty="0">
                <a:solidFill>
                  <a:prstClr val="black"/>
                </a:solidFill>
                <a:latin typeface="+mj-lt"/>
              </a:rPr>
              <a:t>Para ello, se definen dos espacios y momentos: </a:t>
            </a:r>
            <a:endParaRPr lang="es-ES" sz="2000" dirty="0" smtClean="0">
              <a:solidFill>
                <a:prstClr val="black"/>
              </a:solidFill>
              <a:latin typeface="+mj-lt"/>
            </a:endParaRPr>
          </a:p>
          <a:p>
            <a:pPr algn="just" eaLnBrk="0" hangingPunct="0"/>
            <a:endParaRPr lang="es-ES" sz="2000" dirty="0">
              <a:solidFill>
                <a:prstClr val="black"/>
              </a:solidFill>
              <a:latin typeface="+mj-lt"/>
            </a:endParaRPr>
          </a:p>
          <a:p>
            <a:pPr marL="342900" indent="-342900" algn="just" eaLnBrk="0" hangingPunct="0">
              <a:buFont typeface="Arial" panose="020B0604020202020204" pitchFamily="34" charset="0"/>
              <a:buChar char="•"/>
            </a:pPr>
            <a:r>
              <a:rPr lang="es-ES" sz="2000" dirty="0">
                <a:solidFill>
                  <a:prstClr val="black"/>
                </a:solidFill>
                <a:latin typeface="+mj-lt"/>
              </a:rPr>
              <a:t>Un salón para comunicaciones orales (“Auditorio de la Educación Superior”) </a:t>
            </a:r>
            <a:endParaRPr lang="es-ES" sz="2000" dirty="0" smtClean="0">
              <a:solidFill>
                <a:prstClr val="black"/>
              </a:solidFill>
              <a:latin typeface="+mj-lt"/>
            </a:endParaRPr>
          </a:p>
          <a:p>
            <a:pPr marL="342900" indent="-342900" algn="just" eaLnBrk="0" hangingPunct="0">
              <a:buFont typeface="Arial" panose="020B0604020202020204" pitchFamily="34" charset="0"/>
              <a:buChar char="•"/>
            </a:pPr>
            <a:endParaRPr lang="es-ES" sz="2000" dirty="0">
              <a:solidFill>
                <a:prstClr val="black"/>
              </a:solidFill>
              <a:latin typeface="+mj-lt"/>
            </a:endParaRPr>
          </a:p>
          <a:p>
            <a:pPr marL="342900" indent="-342900" algn="just" eaLnBrk="0" hangingPunct="0">
              <a:buFont typeface="Arial" panose="020B0604020202020204" pitchFamily="34" charset="0"/>
              <a:buChar char="•"/>
            </a:pPr>
            <a:r>
              <a:rPr lang="es-ES" sz="2000" dirty="0">
                <a:solidFill>
                  <a:prstClr val="black"/>
                </a:solidFill>
                <a:latin typeface="+mj-lt"/>
              </a:rPr>
              <a:t>Un espacio para exposición de </a:t>
            </a:r>
            <a:r>
              <a:rPr lang="es-ES" sz="2000" dirty="0" err="1">
                <a:solidFill>
                  <a:prstClr val="black"/>
                </a:solidFill>
                <a:latin typeface="+mj-lt"/>
              </a:rPr>
              <a:t>pósters</a:t>
            </a:r>
            <a:r>
              <a:rPr lang="es-ES" sz="2000" dirty="0">
                <a:solidFill>
                  <a:prstClr val="black"/>
                </a:solidFill>
                <a:latin typeface="+mj-lt"/>
              </a:rPr>
              <a:t> (“Galería”)</a:t>
            </a:r>
          </a:p>
        </p:txBody>
      </p:sp>
    </p:spTree>
    <p:extLst>
      <p:ext uri="{BB962C8B-B14F-4D97-AF65-F5344CB8AC3E}">
        <p14:creationId xmlns:p14="http://schemas.microsoft.com/office/powerpoint/2010/main" val="1030442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27684" y="1340768"/>
            <a:ext cx="7056784" cy="5355312"/>
          </a:xfrm>
          <a:prstGeom prst="rect">
            <a:avLst/>
          </a:prstGeom>
        </p:spPr>
        <p:txBody>
          <a:bodyPr wrap="square">
            <a:spAutoFit/>
          </a:bodyPr>
          <a:lstStyle/>
          <a:p>
            <a:pPr algn="just">
              <a:spcAft>
                <a:spcPts val="0"/>
              </a:spcAft>
            </a:pPr>
            <a:endParaRPr lang="es-ES" dirty="0" smtClean="0">
              <a:solidFill>
                <a:srgbClr val="000000"/>
              </a:solidFill>
              <a:latin typeface="+mj-lt"/>
              <a:ea typeface="Arial" panose="020B0604020202020204" pitchFamily="34" charset="0"/>
            </a:endParaRPr>
          </a:p>
          <a:p>
            <a:pPr algn="just">
              <a:spcAft>
                <a:spcPts val="0"/>
              </a:spcAft>
            </a:pPr>
            <a:r>
              <a:rPr lang="es-ES" dirty="0" smtClean="0">
                <a:solidFill>
                  <a:srgbClr val="000000"/>
                </a:solidFill>
                <a:effectLst/>
                <a:latin typeface="+mj-lt"/>
                <a:ea typeface="Questrial"/>
                <a:cs typeface="Questrial"/>
              </a:rPr>
              <a:t>● </a:t>
            </a:r>
            <a:r>
              <a:rPr lang="es-ES" b="1" dirty="0" smtClean="0">
                <a:solidFill>
                  <a:srgbClr val="000000"/>
                </a:solidFill>
                <a:latin typeface="+mj-lt"/>
                <a:ea typeface="Questrial"/>
                <a:cs typeface="Questrial"/>
              </a:rPr>
              <a:t>Identificación y formulación del tema de enseñanza</a:t>
            </a:r>
            <a:r>
              <a:rPr lang="es-ES" dirty="0" smtClean="0">
                <a:solidFill>
                  <a:srgbClr val="000000"/>
                </a:solidFill>
                <a:latin typeface="+mj-lt"/>
                <a:ea typeface="Questrial"/>
                <a:cs typeface="Questrial"/>
              </a:rPr>
              <a:t>. Delimitación del tema. Relevancia disciplinar y pedagógica. Definición de los objetivos a alcanzar. Vinculación con la problemática de la formación docente o las necesidades del nivel que le dieron origen.</a:t>
            </a:r>
          </a:p>
          <a:p>
            <a:pPr algn="just">
              <a:spcAft>
                <a:spcPts val="0"/>
              </a:spcAft>
            </a:pPr>
            <a:endParaRPr lang="es-ES" dirty="0" smtClean="0">
              <a:solidFill>
                <a:srgbClr val="000000"/>
              </a:solidFill>
              <a:latin typeface="+mj-lt"/>
              <a:ea typeface="Arial" panose="020B0604020202020204" pitchFamily="34" charset="0"/>
            </a:endParaRPr>
          </a:p>
          <a:p>
            <a:pPr algn="just">
              <a:spcAft>
                <a:spcPts val="0"/>
              </a:spcAft>
            </a:pPr>
            <a:r>
              <a:rPr lang="es-ES" dirty="0" smtClean="0">
                <a:solidFill>
                  <a:srgbClr val="000000"/>
                </a:solidFill>
                <a:latin typeface="+mj-lt"/>
                <a:ea typeface="Questrial"/>
                <a:cs typeface="Questrial"/>
              </a:rPr>
              <a:t>● </a:t>
            </a:r>
            <a:r>
              <a:rPr lang="es-ES" b="1" dirty="0" smtClean="0">
                <a:solidFill>
                  <a:srgbClr val="000000"/>
                </a:solidFill>
                <a:latin typeface="+mj-lt"/>
                <a:ea typeface="Questrial"/>
                <a:cs typeface="Questrial"/>
              </a:rPr>
              <a:t>Propuesta didáctica: </a:t>
            </a:r>
            <a:r>
              <a:rPr lang="es-ES" dirty="0" smtClean="0">
                <a:solidFill>
                  <a:srgbClr val="000000"/>
                </a:solidFill>
                <a:latin typeface="+mj-lt"/>
                <a:ea typeface="Questrial"/>
                <a:cs typeface="Questrial"/>
              </a:rPr>
              <a:t>enfoque y fundamentos. Se trata de la fundamentación y el enfoque de enseñanza, asumidos en la propuesta presentada en el trabajo. Supuestos del aprendizaje involucrados en la propuesta y su correspondencia con el Nivel Educativo para el que está destinada. Secuencia didáctica sugerida en la presentación.</a:t>
            </a:r>
          </a:p>
          <a:p>
            <a:pPr algn="just">
              <a:spcAft>
                <a:spcPts val="0"/>
              </a:spcAft>
            </a:pPr>
            <a:endParaRPr lang="es-ES" dirty="0" smtClean="0">
              <a:solidFill>
                <a:srgbClr val="000000"/>
              </a:solidFill>
              <a:latin typeface="+mj-lt"/>
              <a:ea typeface="Arial" panose="020B0604020202020204" pitchFamily="34" charset="0"/>
            </a:endParaRPr>
          </a:p>
          <a:p>
            <a:pPr algn="just">
              <a:spcAft>
                <a:spcPts val="0"/>
              </a:spcAft>
            </a:pPr>
            <a:r>
              <a:rPr lang="es-ES" dirty="0" smtClean="0">
                <a:solidFill>
                  <a:srgbClr val="000000"/>
                </a:solidFill>
                <a:latin typeface="+mj-lt"/>
                <a:ea typeface="Questrial"/>
                <a:cs typeface="Questrial"/>
              </a:rPr>
              <a:t>● </a:t>
            </a:r>
            <a:r>
              <a:rPr lang="es-ES" b="1" dirty="0" smtClean="0">
                <a:solidFill>
                  <a:srgbClr val="000000"/>
                </a:solidFill>
                <a:latin typeface="+mj-lt"/>
                <a:ea typeface="Questrial"/>
                <a:cs typeface="Questrial"/>
              </a:rPr>
              <a:t>Recursos para la enseñanza</a:t>
            </a:r>
            <a:r>
              <a:rPr lang="es-ES" dirty="0" smtClean="0">
                <a:solidFill>
                  <a:srgbClr val="000000"/>
                </a:solidFill>
                <a:latin typeface="+mj-lt"/>
                <a:ea typeface="Questrial"/>
                <a:cs typeface="Questrial"/>
              </a:rPr>
              <a:t>. Pertinencia con el tema seleccionado. Adecuación a las características de los sujetos del nivel al cual está dirigido. Supuestos de la enseñanza presente en los recursos.</a:t>
            </a:r>
          </a:p>
          <a:p>
            <a:pPr algn="just">
              <a:spcAft>
                <a:spcPts val="0"/>
              </a:spcAft>
            </a:pPr>
            <a:endParaRPr lang="es-ES" dirty="0">
              <a:solidFill>
                <a:srgbClr val="000000"/>
              </a:solidFill>
              <a:latin typeface="+mj-lt"/>
              <a:ea typeface="Arial" panose="020B0604020202020204" pitchFamily="34" charset="0"/>
            </a:endParaRPr>
          </a:p>
        </p:txBody>
      </p:sp>
      <p:sp>
        <p:nvSpPr>
          <p:cNvPr id="3" name="Rectángulo 2"/>
          <p:cNvSpPr/>
          <p:nvPr/>
        </p:nvSpPr>
        <p:spPr>
          <a:xfrm>
            <a:off x="629777" y="632882"/>
            <a:ext cx="5832648" cy="707886"/>
          </a:xfrm>
          <a:prstGeom prst="rect">
            <a:avLst/>
          </a:prstGeom>
        </p:spPr>
        <p:txBody>
          <a:bodyPr wrap="square">
            <a:spAutoFit/>
          </a:bodyPr>
          <a:lstStyle/>
          <a:p>
            <a:pPr algn="ctr">
              <a:spcAft>
                <a:spcPts val="0"/>
              </a:spcAft>
            </a:pPr>
            <a:r>
              <a:rPr lang="es-ES" sz="2000" b="1" dirty="0">
                <a:solidFill>
                  <a:schemeClr val="accent3"/>
                </a:solidFill>
                <a:latin typeface="Questrial"/>
                <a:ea typeface="Questrial"/>
                <a:cs typeface="Questrial"/>
              </a:rPr>
              <a:t>EN LAS FERIAS DE CIENCIAS, </a:t>
            </a:r>
            <a:endParaRPr lang="es-ES" sz="2000" b="1" dirty="0" smtClean="0">
              <a:solidFill>
                <a:schemeClr val="accent3"/>
              </a:solidFill>
              <a:latin typeface="Questrial"/>
              <a:ea typeface="Questrial"/>
              <a:cs typeface="Questrial"/>
            </a:endParaRPr>
          </a:p>
          <a:p>
            <a:pPr algn="ctr">
              <a:spcAft>
                <a:spcPts val="0"/>
              </a:spcAft>
            </a:pPr>
            <a:r>
              <a:rPr lang="es-ES" sz="2000" b="1" dirty="0" smtClean="0">
                <a:solidFill>
                  <a:schemeClr val="accent3"/>
                </a:solidFill>
                <a:latin typeface="Questrial"/>
                <a:ea typeface="Questrial"/>
                <a:cs typeface="Questrial"/>
              </a:rPr>
              <a:t>SE </a:t>
            </a:r>
            <a:r>
              <a:rPr lang="es-ES" sz="2000" b="1" dirty="0">
                <a:solidFill>
                  <a:schemeClr val="accent3"/>
                </a:solidFill>
                <a:latin typeface="Questrial"/>
                <a:ea typeface="Questrial"/>
                <a:cs typeface="Questrial"/>
              </a:rPr>
              <a:t>TIENE EN CUENTA:</a:t>
            </a:r>
          </a:p>
        </p:txBody>
      </p:sp>
      <p:sp>
        <p:nvSpPr>
          <p:cNvPr id="4" name="Llamada de flecha a la derecha 3"/>
          <p:cNvSpPr/>
          <p:nvPr/>
        </p:nvSpPr>
        <p:spPr>
          <a:xfrm rot="5400000">
            <a:off x="6986891" y="-466964"/>
            <a:ext cx="822338" cy="3059832"/>
          </a:xfrm>
          <a:prstGeom prst="rightArrowCallout">
            <a:avLst/>
          </a:prstGeom>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s-ES" b="1" dirty="0" smtClean="0"/>
              <a:t>FORMACIÓN DOCENTE</a:t>
            </a:r>
            <a:endParaRPr lang="es-ES" b="1" dirty="0"/>
          </a:p>
        </p:txBody>
      </p:sp>
    </p:spTree>
    <p:extLst>
      <p:ext uri="{BB962C8B-B14F-4D97-AF65-F5344CB8AC3E}">
        <p14:creationId xmlns:p14="http://schemas.microsoft.com/office/powerpoint/2010/main" val="2233381249"/>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916832"/>
            <a:ext cx="7632848" cy="5078313"/>
          </a:xfrm>
          <a:prstGeom prst="rect">
            <a:avLst/>
          </a:prstGeom>
        </p:spPr>
        <p:txBody>
          <a:bodyPr wrap="square">
            <a:spAutoFit/>
          </a:bodyPr>
          <a:lstStyle/>
          <a:p>
            <a:pPr marL="285750" indent="-285750" algn="just">
              <a:buFont typeface="Arial" panose="020B0604020202020204" pitchFamily="34" charset="0"/>
              <a:buChar char="•"/>
            </a:pPr>
            <a:r>
              <a:rPr lang="es-ES" b="1" dirty="0" smtClean="0">
                <a:latin typeface="+mn-lt"/>
                <a:ea typeface="Questrial"/>
                <a:cs typeface="Questrial"/>
              </a:rPr>
              <a:t>Originalidad </a:t>
            </a:r>
            <a:r>
              <a:rPr lang="es-ES" b="1" dirty="0">
                <a:latin typeface="+mn-lt"/>
                <a:ea typeface="Questrial"/>
                <a:cs typeface="Questrial"/>
              </a:rPr>
              <a:t>de la propuesta</a:t>
            </a:r>
            <a:r>
              <a:rPr lang="es-ES" dirty="0">
                <a:latin typeface="+mn-lt"/>
                <a:ea typeface="Questrial"/>
                <a:cs typeface="Questrial"/>
              </a:rPr>
              <a:t>. Originalidad de la propuesta en todos o en algunos de los componentes que la </a:t>
            </a:r>
            <a:r>
              <a:rPr lang="es-ES" dirty="0" smtClean="0">
                <a:latin typeface="+mn-lt"/>
                <a:ea typeface="Questrial"/>
                <a:cs typeface="Questrial"/>
              </a:rPr>
              <a:t>constituyen.</a:t>
            </a:r>
          </a:p>
          <a:p>
            <a:pPr marL="285750" indent="-285750" algn="just">
              <a:buFont typeface="Arial" panose="020B0604020202020204" pitchFamily="34" charset="0"/>
              <a:buChar char="•"/>
            </a:pPr>
            <a:endParaRPr lang="es-ES" b="1" dirty="0" smtClean="0">
              <a:solidFill>
                <a:srgbClr val="000000"/>
              </a:solidFill>
              <a:latin typeface="+mn-lt"/>
              <a:ea typeface="Questrial"/>
              <a:cs typeface="Questrial"/>
            </a:endParaRPr>
          </a:p>
          <a:p>
            <a:pPr marL="285750" indent="-285750" algn="just">
              <a:buFont typeface="Arial" panose="020B0604020202020204" pitchFamily="34" charset="0"/>
              <a:buChar char="•"/>
            </a:pPr>
            <a:r>
              <a:rPr lang="es-ES" b="1" dirty="0" smtClean="0">
                <a:solidFill>
                  <a:srgbClr val="000000"/>
                </a:solidFill>
                <a:latin typeface="+mn-lt"/>
                <a:ea typeface="Questrial"/>
                <a:cs typeface="Questrial"/>
              </a:rPr>
              <a:t>Informe</a:t>
            </a:r>
            <a:r>
              <a:rPr lang="es-ES" b="1" dirty="0">
                <a:solidFill>
                  <a:srgbClr val="000000"/>
                </a:solidFill>
                <a:latin typeface="+mn-lt"/>
                <a:ea typeface="Questrial"/>
                <a:cs typeface="Questrial"/>
              </a:rPr>
              <a:t>.</a:t>
            </a:r>
            <a:r>
              <a:rPr lang="es-ES" dirty="0">
                <a:solidFill>
                  <a:srgbClr val="000000"/>
                </a:solidFill>
                <a:latin typeface="+mn-lt"/>
                <a:ea typeface="Questrial"/>
                <a:cs typeface="Questrial"/>
              </a:rPr>
              <a:t> Corrección en la presentación formal del trabajo en el lenguaje que se decida (temario, organización del índice, bibliografía, citas, edición de medios audiovisuales, duración y estructura del soporte elegido, etc.). Comunicación clara y accesible a los destinatarios, que dé cuenta de la contextualización temporal y espacial, los sujetos sociales intervinientes, los distintos procesos sociales implicados en el problema en cuestión.</a:t>
            </a:r>
          </a:p>
          <a:p>
            <a:pPr algn="just"/>
            <a:endParaRPr lang="es-ES" dirty="0">
              <a:solidFill>
                <a:srgbClr val="000000"/>
              </a:solidFill>
              <a:latin typeface="+mn-lt"/>
              <a:ea typeface="Questrial"/>
              <a:cs typeface="Questrial"/>
            </a:endParaRPr>
          </a:p>
          <a:p>
            <a:pPr marL="285750" indent="-285750" algn="just">
              <a:buFont typeface="Arial" panose="020B0604020202020204" pitchFamily="34" charset="0"/>
              <a:buChar char="•"/>
            </a:pPr>
            <a:r>
              <a:rPr lang="es-ES" b="1" dirty="0" smtClean="0">
                <a:solidFill>
                  <a:srgbClr val="000000"/>
                </a:solidFill>
                <a:latin typeface="+mn-lt"/>
                <a:ea typeface="Questrial"/>
                <a:cs typeface="Questrial"/>
              </a:rPr>
              <a:t>Carpeta </a:t>
            </a:r>
            <a:r>
              <a:rPr lang="es-ES" b="1" dirty="0">
                <a:solidFill>
                  <a:srgbClr val="000000"/>
                </a:solidFill>
                <a:latin typeface="+mn-lt"/>
                <a:ea typeface="Questrial"/>
                <a:cs typeface="Questrial"/>
              </a:rPr>
              <a:t>de campo</a:t>
            </a:r>
            <a:r>
              <a:rPr lang="es-ES" dirty="0">
                <a:solidFill>
                  <a:srgbClr val="000000"/>
                </a:solidFill>
                <a:latin typeface="+mn-lt"/>
                <a:ea typeface="Questrial"/>
                <a:cs typeface="Questrial"/>
              </a:rPr>
              <a:t>. Refleja el trabajo realizado por </a:t>
            </a:r>
            <a:r>
              <a:rPr lang="es-ES" dirty="0" smtClean="0">
                <a:solidFill>
                  <a:srgbClr val="000000"/>
                </a:solidFill>
                <a:latin typeface="+mn-lt"/>
                <a:ea typeface="Questrial"/>
                <a:cs typeface="Questrial"/>
              </a:rPr>
              <a:t>los estudiantes</a:t>
            </a:r>
            <a:r>
              <a:rPr lang="es-ES" dirty="0">
                <a:solidFill>
                  <a:srgbClr val="000000"/>
                </a:solidFill>
                <a:latin typeface="+mn-lt"/>
                <a:ea typeface="Questrial"/>
                <a:cs typeface="Questrial"/>
              </a:rPr>
              <a:t>. Presenta las estrategias utilizadas. Denota planificación de la tarea, organización, distintas alternativas. Presenta sucesivas etapas de trabajo que den muestra del desarrollo del mismo.</a:t>
            </a:r>
          </a:p>
          <a:p>
            <a:pPr marL="285750" indent="-285750" algn="just">
              <a:buFont typeface="Arial" panose="020B0604020202020204" pitchFamily="34" charset="0"/>
              <a:buChar char="•"/>
            </a:pPr>
            <a:endParaRPr lang="es-ES" dirty="0">
              <a:solidFill>
                <a:srgbClr val="000000"/>
              </a:solidFill>
              <a:ea typeface="Arial" panose="020B0604020202020204" pitchFamily="34" charset="0"/>
            </a:endParaRPr>
          </a:p>
        </p:txBody>
      </p:sp>
      <p:sp>
        <p:nvSpPr>
          <p:cNvPr id="4" name="Rectángulo 3"/>
          <p:cNvSpPr/>
          <p:nvPr/>
        </p:nvSpPr>
        <p:spPr>
          <a:xfrm>
            <a:off x="1475656" y="696231"/>
            <a:ext cx="4104456" cy="707886"/>
          </a:xfrm>
          <a:prstGeom prst="rect">
            <a:avLst/>
          </a:prstGeom>
        </p:spPr>
        <p:txBody>
          <a:bodyPr wrap="square">
            <a:spAutoFit/>
          </a:bodyPr>
          <a:lstStyle/>
          <a:p>
            <a:pPr algn="ctr">
              <a:spcAft>
                <a:spcPts val="0"/>
              </a:spcAft>
            </a:pPr>
            <a:r>
              <a:rPr lang="es-ES" sz="2000" b="1" dirty="0" smtClean="0">
                <a:solidFill>
                  <a:schemeClr val="accent3"/>
                </a:solidFill>
                <a:latin typeface="Questrial"/>
                <a:ea typeface="Questrial"/>
                <a:cs typeface="Questrial"/>
              </a:rPr>
              <a:t>EN LAS FERIAS DE CIENCIAS, </a:t>
            </a:r>
          </a:p>
          <a:p>
            <a:pPr algn="ctr">
              <a:spcAft>
                <a:spcPts val="0"/>
              </a:spcAft>
            </a:pPr>
            <a:r>
              <a:rPr lang="es-ES" sz="2000" b="1" dirty="0" smtClean="0">
                <a:solidFill>
                  <a:schemeClr val="accent3"/>
                </a:solidFill>
                <a:latin typeface="Questrial"/>
                <a:ea typeface="Questrial"/>
                <a:cs typeface="Questrial"/>
              </a:rPr>
              <a:t>SE TIENE EN CUENTA:</a:t>
            </a:r>
            <a:endParaRPr lang="es-ES" sz="2000" b="1" dirty="0">
              <a:solidFill>
                <a:schemeClr val="accent3"/>
              </a:solidFill>
              <a:latin typeface="Questrial"/>
              <a:ea typeface="Questrial"/>
              <a:cs typeface="Questrial"/>
            </a:endParaRPr>
          </a:p>
        </p:txBody>
      </p:sp>
      <p:sp>
        <p:nvSpPr>
          <p:cNvPr id="5" name="Llamada de flecha a la derecha 4"/>
          <p:cNvSpPr/>
          <p:nvPr/>
        </p:nvSpPr>
        <p:spPr>
          <a:xfrm rot="5400000">
            <a:off x="6857658" y="-365290"/>
            <a:ext cx="1080805" cy="3203848"/>
          </a:xfrm>
          <a:prstGeom prst="rightArrowCallout">
            <a:avLst/>
          </a:prstGeom>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s-ES" b="1" dirty="0" smtClean="0"/>
              <a:t>FORMACIÓN DOCENTE</a:t>
            </a:r>
          </a:p>
          <a:p>
            <a:pPr algn="ctr"/>
            <a:r>
              <a:rPr lang="es-ES" b="1" dirty="0" smtClean="0"/>
              <a:t>Y TECNICATURAS</a:t>
            </a:r>
            <a:endParaRPr lang="es-ES" b="1" dirty="0"/>
          </a:p>
        </p:txBody>
      </p:sp>
    </p:spTree>
    <p:extLst>
      <p:ext uri="{BB962C8B-B14F-4D97-AF65-F5344CB8AC3E}">
        <p14:creationId xmlns:p14="http://schemas.microsoft.com/office/powerpoint/2010/main" val="1815119322"/>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25F0B19E-8001-4041-AE24-1FA665D65757}" type="slidenum">
              <a:rPr lang="es-ES" altLang="es-ES" smtClean="0"/>
              <a:pPr/>
              <a:t>18</a:t>
            </a:fld>
            <a:endParaRPr lang="es-ES" altLang="es-ES"/>
          </a:p>
        </p:txBody>
      </p:sp>
      <p:sp>
        <p:nvSpPr>
          <p:cNvPr id="3" name="Rectángulo 2"/>
          <p:cNvSpPr/>
          <p:nvPr/>
        </p:nvSpPr>
        <p:spPr>
          <a:xfrm>
            <a:off x="1619672" y="2132856"/>
            <a:ext cx="6462464" cy="2862322"/>
          </a:xfrm>
          <a:prstGeom prst="rect">
            <a:avLst/>
          </a:prstGeom>
        </p:spPr>
        <p:txBody>
          <a:bodyPr wrap="square">
            <a:spAutoFit/>
          </a:bodyPr>
          <a:lstStyle/>
          <a:p>
            <a:pPr marL="285750" indent="-285750" algn="just">
              <a:spcAft>
                <a:spcPts val="0"/>
              </a:spcAft>
              <a:buFont typeface="Arial" panose="020B0604020202020204" pitchFamily="34" charset="0"/>
              <a:buChar char="•"/>
            </a:pPr>
            <a:r>
              <a:rPr lang="es-ES" sz="2000" b="1" dirty="0" smtClean="0">
                <a:solidFill>
                  <a:srgbClr val="000000"/>
                </a:solidFill>
                <a:latin typeface="+mj-lt"/>
                <a:ea typeface="Questrial"/>
                <a:cs typeface="Questrial"/>
              </a:rPr>
              <a:t>Expositores.</a:t>
            </a:r>
            <a:r>
              <a:rPr lang="es-ES" sz="2000" dirty="0" smtClean="0">
                <a:solidFill>
                  <a:srgbClr val="000000"/>
                </a:solidFill>
                <a:latin typeface="+mj-lt"/>
                <a:ea typeface="Questrial"/>
                <a:cs typeface="Questrial"/>
              </a:rPr>
              <a:t> Dominio del tema en la exposición. Claridad en la presentación. Poder de síntesis. Uso adecuado del vocabulario. Articulación y coherencia de los componentes de la presentación.</a:t>
            </a:r>
          </a:p>
          <a:p>
            <a:pPr marL="285750" indent="-285750" algn="just">
              <a:spcAft>
                <a:spcPts val="0"/>
              </a:spcAft>
              <a:buFont typeface="Arial" panose="020B0604020202020204" pitchFamily="34" charset="0"/>
              <a:buChar char="•"/>
            </a:pPr>
            <a:endParaRPr lang="es-ES" sz="2000" b="1" dirty="0" smtClean="0">
              <a:solidFill>
                <a:srgbClr val="000000"/>
              </a:solidFill>
              <a:latin typeface="+mj-lt"/>
              <a:ea typeface="Questrial"/>
              <a:cs typeface="Questrial"/>
            </a:endParaRPr>
          </a:p>
          <a:p>
            <a:pPr marL="285750" indent="-285750" algn="just">
              <a:spcAft>
                <a:spcPts val="0"/>
              </a:spcAft>
              <a:buFont typeface="Arial" panose="020B0604020202020204" pitchFamily="34" charset="0"/>
              <a:buChar char="•"/>
            </a:pPr>
            <a:r>
              <a:rPr lang="es-ES" sz="2000" b="1" dirty="0" smtClean="0">
                <a:solidFill>
                  <a:srgbClr val="000000"/>
                </a:solidFill>
                <a:latin typeface="+mj-lt"/>
                <a:ea typeface="Questrial"/>
                <a:cs typeface="Questrial"/>
              </a:rPr>
              <a:t>Exposición Oral. </a:t>
            </a:r>
            <a:r>
              <a:rPr lang="es-ES" sz="2000" dirty="0" smtClean="0">
                <a:solidFill>
                  <a:srgbClr val="000000"/>
                </a:solidFill>
                <a:latin typeface="+mj-lt"/>
                <a:ea typeface="Questrial"/>
                <a:cs typeface="Questrial"/>
              </a:rPr>
              <a:t>Presentación acorde al trabajo realizado. Selección del material para la presentación</a:t>
            </a:r>
            <a:endParaRPr lang="es-ES" sz="2000" dirty="0">
              <a:solidFill>
                <a:srgbClr val="000000"/>
              </a:solidFill>
              <a:latin typeface="+mj-lt"/>
              <a:ea typeface="Arial" panose="020B0604020202020204" pitchFamily="34" charset="0"/>
            </a:endParaRPr>
          </a:p>
        </p:txBody>
      </p:sp>
      <p:sp>
        <p:nvSpPr>
          <p:cNvPr id="4" name="Llamada de flecha a la derecha 3"/>
          <p:cNvSpPr/>
          <p:nvPr/>
        </p:nvSpPr>
        <p:spPr>
          <a:xfrm rot="5400000">
            <a:off x="6743965" y="-273738"/>
            <a:ext cx="1080805" cy="3203848"/>
          </a:xfrm>
          <a:prstGeom prst="rightArrowCallout">
            <a:avLst/>
          </a:prstGeom>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s-ES" b="1" dirty="0" smtClean="0"/>
              <a:t>FORMACIÓN DOCENTE</a:t>
            </a:r>
          </a:p>
          <a:p>
            <a:pPr algn="ctr"/>
            <a:r>
              <a:rPr lang="es-ES" b="1" dirty="0" smtClean="0"/>
              <a:t>Y TECNICATURAS</a:t>
            </a:r>
            <a:endParaRPr lang="es-ES" b="1" dirty="0"/>
          </a:p>
        </p:txBody>
      </p:sp>
      <p:sp>
        <p:nvSpPr>
          <p:cNvPr id="5" name="Rectángulo 4"/>
          <p:cNvSpPr/>
          <p:nvPr/>
        </p:nvSpPr>
        <p:spPr>
          <a:xfrm>
            <a:off x="971600" y="829742"/>
            <a:ext cx="4572000" cy="646331"/>
          </a:xfrm>
          <a:prstGeom prst="rect">
            <a:avLst/>
          </a:prstGeom>
        </p:spPr>
        <p:txBody>
          <a:bodyPr>
            <a:spAutoFit/>
          </a:bodyPr>
          <a:lstStyle/>
          <a:p>
            <a:pPr algn="ctr">
              <a:spcAft>
                <a:spcPts val="0"/>
              </a:spcAft>
            </a:pPr>
            <a:r>
              <a:rPr lang="es-ES" b="1" dirty="0" smtClean="0">
                <a:solidFill>
                  <a:schemeClr val="accent3"/>
                </a:solidFill>
                <a:latin typeface="Questrial"/>
                <a:ea typeface="Questrial"/>
                <a:cs typeface="Questrial"/>
              </a:rPr>
              <a:t>EN LAS FERIAS DE CIENCIAS, </a:t>
            </a:r>
          </a:p>
          <a:p>
            <a:pPr algn="ctr">
              <a:spcAft>
                <a:spcPts val="0"/>
              </a:spcAft>
            </a:pPr>
            <a:r>
              <a:rPr lang="es-ES" b="1" dirty="0" smtClean="0">
                <a:solidFill>
                  <a:schemeClr val="accent3"/>
                </a:solidFill>
                <a:latin typeface="Questrial"/>
                <a:ea typeface="Questrial"/>
                <a:cs typeface="Questrial"/>
              </a:rPr>
              <a:t>SE TIENE EN CUENTA:</a:t>
            </a:r>
            <a:endParaRPr lang="es-ES" b="1" dirty="0">
              <a:solidFill>
                <a:schemeClr val="accent3"/>
              </a:solidFill>
              <a:latin typeface="Questrial"/>
              <a:ea typeface="Questrial"/>
              <a:cs typeface="Questrial"/>
            </a:endParaRPr>
          </a:p>
        </p:txBody>
      </p:sp>
    </p:spTree>
    <p:extLst>
      <p:ext uri="{BB962C8B-B14F-4D97-AF65-F5344CB8AC3E}">
        <p14:creationId xmlns:p14="http://schemas.microsoft.com/office/powerpoint/2010/main" val="1734935494"/>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45388" y="2564904"/>
            <a:ext cx="4223494" cy="1143000"/>
          </a:xfrm>
        </p:spPr>
        <p:txBody>
          <a:bodyPr/>
          <a:lstStyle/>
          <a:p>
            <a:pPr>
              <a:defRPr/>
            </a:pPr>
            <a:r>
              <a:rPr lang="es-ES_tradnl" dirty="0" smtClean="0"/>
              <a:t>   </a:t>
            </a:r>
            <a:r>
              <a:rPr lang="es-ES_tradnl" b="1" dirty="0" smtClean="0"/>
              <a:t>¡¡¡¡ GRACIAS !!!!</a:t>
            </a:r>
            <a:endParaRPr lang="es-AR" b="1" dirty="0"/>
          </a:p>
        </p:txBody>
      </p:sp>
      <p:sp>
        <p:nvSpPr>
          <p:cNvPr id="25603"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3CF2860-B5D2-4D21-97B7-8C17D22BF781}" type="slidenum">
              <a:rPr lang="es-ES" altLang="es-ES">
                <a:solidFill>
                  <a:srgbClr val="FF6400"/>
                </a:solidFill>
              </a:rPr>
              <a:pPr/>
              <a:t>19</a:t>
            </a:fld>
            <a:endParaRPr lang="es-ES" altLang="es-ES">
              <a:solidFill>
                <a:srgbClr val="FF6400"/>
              </a:solidFill>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4" y="5733256"/>
            <a:ext cx="4104456" cy="838507"/>
          </a:xfrm>
          <a:prstGeom prst="rect">
            <a:avLst/>
          </a:prstGeom>
        </p:spPr>
      </p:pic>
      <p:pic>
        <p:nvPicPr>
          <p:cNvPr id="5" name="Imagen 3"/>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309886" y="544327"/>
            <a:ext cx="4968552" cy="85203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488388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3491880" y="2060848"/>
            <a:ext cx="3333849" cy="522288"/>
          </a:xfrm>
          <a:prstGeom prst="rect">
            <a:avLst/>
          </a:prstGeom>
        </p:spPr>
        <p:txBody>
          <a:bodyPr anchor="b"/>
          <a:lstStyle>
            <a:lvl1pPr eaLnBrk="1" latinLnBrk="0" hangingPunct="1">
              <a:buNone/>
              <a:defRPr kumimoji="0" sz="2800" b="1">
                <a:solidFill>
                  <a:schemeClr val="accent3">
                    <a:lumMod val="75000"/>
                  </a:schemeClr>
                </a:solidFill>
                <a:effectLst>
                  <a:outerShdw blurRad="50000" dist="30000" dir="5400000" algn="tl" rotWithShape="0">
                    <a:srgbClr val="000000">
                      <a:alpha val="30000"/>
                    </a:srgbClr>
                  </a:outerShdw>
                </a:effectLst>
                <a:latin typeface="+mj-lt"/>
                <a:ea typeface="+mj-ea"/>
                <a:cs typeface="+mj-cs"/>
              </a:defRPr>
            </a:lvl1pPr>
            <a:extLst/>
          </a:lstStyle>
          <a:p>
            <a:pPr>
              <a:defRPr/>
            </a:pPr>
            <a:r>
              <a:rPr lang="es-AR" sz="2400" dirty="0"/>
              <a:t> Equipo </a:t>
            </a:r>
            <a:r>
              <a:rPr lang="es-AR" sz="2400" dirty="0" err="1"/>
              <a:t>CoACyT</a:t>
            </a:r>
            <a:endParaRPr lang="es-AR" sz="2400" dirty="0"/>
          </a:p>
        </p:txBody>
      </p:sp>
      <p:sp>
        <p:nvSpPr>
          <p:cNvPr id="7" name="6 CuadroTexto"/>
          <p:cNvSpPr txBox="1"/>
          <p:nvPr/>
        </p:nvSpPr>
        <p:spPr>
          <a:xfrm>
            <a:off x="3520430" y="2924944"/>
            <a:ext cx="3947914" cy="3616375"/>
          </a:xfrm>
          <a:prstGeom prst="rect">
            <a:avLst/>
          </a:prstGeom>
          <a:noFill/>
        </p:spPr>
        <p:txBody>
          <a:bodyPr wrap="square">
            <a:spAutoFit/>
          </a:bodyPr>
          <a:lstStyle/>
          <a:p>
            <a:pPr>
              <a:defRPr/>
            </a:pPr>
            <a:r>
              <a:rPr lang="es-AR" sz="2000" dirty="0">
                <a:cs typeface="Arial" charset="0"/>
              </a:rPr>
              <a:t>Coordinación:  </a:t>
            </a:r>
          </a:p>
          <a:p>
            <a:pPr marL="450850">
              <a:spcAft>
                <a:spcPts val="600"/>
              </a:spcAft>
              <a:defRPr/>
            </a:pPr>
            <a:r>
              <a:rPr lang="es-AR" sz="2000" dirty="0">
                <a:cs typeface="Arial" charset="0"/>
              </a:rPr>
              <a:t>Silvia Bravo</a:t>
            </a:r>
          </a:p>
          <a:p>
            <a:pPr>
              <a:defRPr/>
            </a:pPr>
            <a:r>
              <a:rPr lang="es-AR" sz="2000" dirty="0">
                <a:cs typeface="Arial" charset="0"/>
              </a:rPr>
              <a:t>Integrantes:</a:t>
            </a:r>
          </a:p>
          <a:p>
            <a:pPr marL="450850">
              <a:defRPr/>
            </a:pPr>
            <a:r>
              <a:rPr lang="es-AR" sz="2000" dirty="0">
                <a:cs typeface="Arial" charset="0"/>
              </a:rPr>
              <a:t>Nora Lía Cabrera</a:t>
            </a:r>
          </a:p>
          <a:p>
            <a:pPr marL="450850">
              <a:defRPr/>
            </a:pPr>
            <a:r>
              <a:rPr lang="es-AR" sz="2000" dirty="0">
                <a:cs typeface="Arial" charset="0"/>
              </a:rPr>
              <a:t>Graciela Olea</a:t>
            </a:r>
          </a:p>
          <a:p>
            <a:pPr marL="450850">
              <a:defRPr/>
            </a:pPr>
            <a:r>
              <a:rPr lang="es-AR" sz="2000" dirty="0">
                <a:cs typeface="Arial" charset="0"/>
              </a:rPr>
              <a:t>Florencia Aragón</a:t>
            </a:r>
          </a:p>
          <a:p>
            <a:pPr marL="450850">
              <a:defRPr/>
            </a:pPr>
            <a:r>
              <a:rPr lang="es-AR" sz="2000" dirty="0">
                <a:cs typeface="Arial" charset="0"/>
              </a:rPr>
              <a:t>Julio Agudo</a:t>
            </a:r>
          </a:p>
          <a:p>
            <a:pPr marL="450850">
              <a:defRPr/>
            </a:pPr>
            <a:r>
              <a:rPr lang="es-AR" sz="2000" dirty="0">
                <a:cs typeface="Arial" charset="0"/>
              </a:rPr>
              <a:t>Jorge </a:t>
            </a:r>
            <a:r>
              <a:rPr lang="es-AR" sz="2000" dirty="0" err="1">
                <a:cs typeface="Arial" charset="0"/>
              </a:rPr>
              <a:t>Doz</a:t>
            </a:r>
            <a:endParaRPr lang="es-AR" sz="2000" dirty="0">
              <a:cs typeface="Arial" charset="0"/>
            </a:endParaRPr>
          </a:p>
          <a:p>
            <a:pPr marL="450850">
              <a:defRPr/>
            </a:pPr>
            <a:r>
              <a:rPr lang="es-AR" sz="2000" dirty="0">
                <a:cs typeface="Arial" charset="0"/>
              </a:rPr>
              <a:t>Gustavo </a:t>
            </a:r>
            <a:r>
              <a:rPr lang="es-AR" sz="2000" dirty="0" err="1">
                <a:cs typeface="Arial" charset="0"/>
              </a:rPr>
              <a:t>Lencina</a:t>
            </a:r>
            <a:endParaRPr lang="es-AR" sz="2000" dirty="0">
              <a:cs typeface="Arial" charset="0"/>
            </a:endParaRPr>
          </a:p>
          <a:p>
            <a:pPr marL="450850">
              <a:defRPr/>
            </a:pPr>
            <a:r>
              <a:rPr lang="es-AR" sz="2000" dirty="0">
                <a:cs typeface="Arial" charset="0"/>
              </a:rPr>
              <a:t>Mario </a:t>
            </a:r>
            <a:r>
              <a:rPr lang="es-AR" sz="2000" dirty="0" err="1">
                <a:cs typeface="Arial" charset="0"/>
              </a:rPr>
              <a:t>Villalba</a:t>
            </a:r>
            <a:endParaRPr lang="es-AR" sz="2000" dirty="0">
              <a:cs typeface="Arial" charset="0"/>
            </a:endParaRPr>
          </a:p>
          <a:p>
            <a:pPr>
              <a:defRPr/>
            </a:pPr>
            <a:endParaRPr lang="es-AR" sz="2400" dirty="0">
              <a:cs typeface="Arial" charset="0"/>
            </a:endParaRPr>
          </a:p>
        </p:txBody>
      </p:sp>
      <p:sp>
        <p:nvSpPr>
          <p:cNvPr id="5" name="1 CuadroTexto"/>
          <p:cNvSpPr txBox="1">
            <a:spLocks noChangeArrowheads="1"/>
          </p:cNvSpPr>
          <p:nvPr/>
        </p:nvSpPr>
        <p:spPr bwMode="auto">
          <a:xfrm>
            <a:off x="1401341" y="638560"/>
            <a:ext cx="7162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Schoolbook" panose="02040604050505020304" pitchFamily="18" charset="0"/>
                <a:cs typeface="Arial" panose="020B0604020202020204" pitchFamily="34" charset="0"/>
              </a:defRPr>
            </a:lvl1pPr>
            <a:lvl2pPr marL="742950" indent="-285750" eaLnBrk="0" hangingPunct="0">
              <a:defRPr>
                <a:solidFill>
                  <a:schemeClr val="tx1"/>
                </a:solidFill>
                <a:latin typeface="Century Schoolbook" panose="02040604050505020304" pitchFamily="18" charset="0"/>
                <a:cs typeface="Arial" panose="020B0604020202020204" pitchFamily="34" charset="0"/>
              </a:defRPr>
            </a:lvl2pPr>
            <a:lvl3pPr marL="1143000" indent="-228600" eaLnBrk="0" hangingPunct="0">
              <a:defRPr>
                <a:solidFill>
                  <a:schemeClr val="tx1"/>
                </a:solidFill>
                <a:latin typeface="Century Schoolbook" panose="02040604050505020304" pitchFamily="18" charset="0"/>
                <a:cs typeface="Arial" panose="020B0604020202020204" pitchFamily="34" charset="0"/>
              </a:defRPr>
            </a:lvl3pPr>
            <a:lvl4pPr marL="1600200" indent="-228600" eaLnBrk="0" hangingPunct="0">
              <a:defRPr>
                <a:solidFill>
                  <a:schemeClr val="tx1"/>
                </a:solidFill>
                <a:latin typeface="Century Schoolbook" panose="02040604050505020304" pitchFamily="18" charset="0"/>
                <a:cs typeface="Arial" panose="020B0604020202020204" pitchFamily="34" charset="0"/>
              </a:defRPr>
            </a:lvl4pPr>
            <a:lvl5pPr marL="2057400" indent="-228600" eaLnBrk="0" hangingPunct="0">
              <a:defRPr>
                <a:solidFill>
                  <a:schemeClr val="tx1"/>
                </a:solidFill>
                <a:latin typeface="Century Schoolbook" panose="020406040505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ctr" eaLnBrk="1" hangingPunct="1"/>
            <a:r>
              <a:rPr lang="es-ES_tradnl" sz="2800" b="1" i="1" dirty="0"/>
              <a:t>Comisión de Actividades  Científicas y Tecnológicas (</a:t>
            </a:r>
            <a:r>
              <a:rPr lang="es-ES_tradnl" sz="2800" b="1" i="1" dirty="0" err="1"/>
              <a:t>CoACyT</a:t>
            </a:r>
            <a:r>
              <a:rPr lang="es-ES_tradnl" sz="2800" b="1" i="1" dirty="0"/>
              <a:t>)</a:t>
            </a:r>
            <a:endParaRPr lang="es-AR" sz="2800" b="1" i="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CuadroTexto"/>
          <p:cNvSpPr txBox="1">
            <a:spLocks noGrp="1" noChangeArrowheads="1"/>
          </p:cNvSpPr>
          <p:nvPr>
            <p:ph type="title"/>
          </p:nvPr>
        </p:nvSpPr>
        <p:spPr bwMode="auto">
          <a:xfrm>
            <a:off x="1219200" y="836712"/>
            <a:ext cx="7704137" cy="23542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entury Schoolbook" pitchFamily="18" charset="0"/>
                <a:cs typeface="Arial" charset="0"/>
              </a:defRPr>
            </a:lvl1pPr>
            <a:lvl2pPr marL="742950" indent="-285750" eaLnBrk="0" hangingPunct="0">
              <a:defRPr>
                <a:solidFill>
                  <a:schemeClr val="tx1"/>
                </a:solidFill>
                <a:latin typeface="Century Schoolbook" pitchFamily="18" charset="0"/>
                <a:cs typeface="Arial" charset="0"/>
              </a:defRPr>
            </a:lvl2pPr>
            <a:lvl3pPr marL="1143000" indent="-228600" eaLnBrk="0" hangingPunct="0">
              <a:defRPr>
                <a:solidFill>
                  <a:schemeClr val="tx1"/>
                </a:solidFill>
                <a:latin typeface="Century Schoolbook" pitchFamily="18" charset="0"/>
                <a:cs typeface="Arial" charset="0"/>
              </a:defRPr>
            </a:lvl3pPr>
            <a:lvl4pPr marL="1600200" indent="-228600" eaLnBrk="0" hangingPunct="0">
              <a:defRPr>
                <a:solidFill>
                  <a:schemeClr val="tx1"/>
                </a:solidFill>
                <a:latin typeface="Century Schoolbook" pitchFamily="18" charset="0"/>
                <a:cs typeface="Arial" charset="0"/>
              </a:defRPr>
            </a:lvl4pPr>
            <a:lvl5pPr marL="2057400" indent="-228600" eaLnBrk="0" hangingPunct="0">
              <a:defRPr>
                <a:solidFill>
                  <a:schemeClr val="tx1"/>
                </a:solidFill>
                <a:latin typeface="Century Schoolbook" pitchFamily="18" charset="0"/>
                <a:cs typeface="Arial" charset="0"/>
              </a:defRPr>
            </a:lvl5pPr>
            <a:lvl6pPr marL="2514600" indent="-228600" eaLnBrk="0" fontAlgn="base" hangingPunct="0">
              <a:spcBef>
                <a:spcPct val="0"/>
              </a:spcBef>
              <a:spcAft>
                <a:spcPct val="0"/>
              </a:spcAft>
              <a:defRPr>
                <a:solidFill>
                  <a:schemeClr val="tx1"/>
                </a:solidFill>
                <a:latin typeface="Century Schoolbook" pitchFamily="18" charset="0"/>
                <a:cs typeface="Arial" charset="0"/>
              </a:defRPr>
            </a:lvl6pPr>
            <a:lvl7pPr marL="2971800" indent="-228600" eaLnBrk="0" fontAlgn="base" hangingPunct="0">
              <a:spcBef>
                <a:spcPct val="0"/>
              </a:spcBef>
              <a:spcAft>
                <a:spcPct val="0"/>
              </a:spcAft>
              <a:defRPr>
                <a:solidFill>
                  <a:schemeClr val="tx1"/>
                </a:solidFill>
                <a:latin typeface="Century Schoolbook" pitchFamily="18" charset="0"/>
                <a:cs typeface="Arial" charset="0"/>
              </a:defRPr>
            </a:lvl7pPr>
            <a:lvl8pPr marL="3429000" indent="-228600" eaLnBrk="0" fontAlgn="base" hangingPunct="0">
              <a:spcBef>
                <a:spcPct val="0"/>
              </a:spcBef>
              <a:spcAft>
                <a:spcPct val="0"/>
              </a:spcAft>
              <a:defRPr>
                <a:solidFill>
                  <a:schemeClr val="tx1"/>
                </a:solidFill>
                <a:latin typeface="Century Schoolbook" pitchFamily="18" charset="0"/>
                <a:cs typeface="Arial" charset="0"/>
              </a:defRPr>
            </a:lvl8pPr>
            <a:lvl9pPr marL="3886200" indent="-228600" eaLnBrk="0" fontAlgn="base" hangingPunct="0">
              <a:spcBef>
                <a:spcPct val="0"/>
              </a:spcBef>
              <a:spcAft>
                <a:spcPct val="0"/>
              </a:spcAft>
              <a:defRPr>
                <a:solidFill>
                  <a:schemeClr val="tx1"/>
                </a:solidFill>
                <a:latin typeface="Century Schoolbook" pitchFamily="18" charset="0"/>
                <a:cs typeface="Arial" charset="0"/>
              </a:defRPr>
            </a:lvl9pPr>
          </a:lstStyle>
          <a:p>
            <a:pPr algn="ctr" eaLnBrk="1" hangingPunct="1">
              <a:spcAft>
                <a:spcPts val="600"/>
              </a:spcAft>
              <a:defRPr/>
            </a:pPr>
            <a:r>
              <a:rPr lang="es-AR" sz="2800" b="1" dirty="0">
                <a:solidFill>
                  <a:srgbClr val="002060"/>
                </a:solidFill>
                <a:latin typeface="Arial" charset="0"/>
              </a:rPr>
              <a:t>FERIA NACIONAL DE INNOVACIÓN EDUCATIVA</a:t>
            </a:r>
            <a:br>
              <a:rPr lang="es-AR" sz="2800" b="1" dirty="0">
                <a:solidFill>
                  <a:srgbClr val="002060"/>
                </a:solidFill>
                <a:latin typeface="Arial" charset="0"/>
              </a:rPr>
            </a:br>
            <a:r>
              <a:rPr lang="es-AR" sz="2800" b="1" dirty="0">
                <a:solidFill>
                  <a:srgbClr val="002060"/>
                </a:solidFill>
                <a:latin typeface="Arial" charset="0"/>
              </a:rPr>
              <a:t>«</a:t>
            </a:r>
            <a:r>
              <a:rPr lang="es-AR" sz="2400" b="1" dirty="0">
                <a:solidFill>
                  <a:srgbClr val="002060"/>
                </a:solidFill>
                <a:latin typeface="Arial" charset="0"/>
              </a:rPr>
              <a:t>Artes, Ciencias, Tecnología y Deportes en la Escuela»</a:t>
            </a:r>
            <a:br>
              <a:rPr lang="es-AR" sz="2400" b="1" dirty="0">
                <a:solidFill>
                  <a:srgbClr val="002060"/>
                </a:solidFill>
                <a:latin typeface="Arial" charset="0"/>
              </a:rPr>
            </a:br>
            <a:r>
              <a:rPr lang="es-AR" sz="2400" b="1" dirty="0">
                <a:solidFill>
                  <a:srgbClr val="002060"/>
                </a:solidFill>
                <a:latin typeface="Arial" charset="0"/>
              </a:rPr>
              <a:t>Edición 2017</a:t>
            </a:r>
          </a:p>
        </p:txBody>
      </p:sp>
      <p:sp>
        <p:nvSpPr>
          <p:cNvPr id="3" name="2 Marcador de contenido"/>
          <p:cNvSpPr>
            <a:spLocks noGrp="1"/>
          </p:cNvSpPr>
          <p:nvPr>
            <p:ph idx="1"/>
          </p:nvPr>
        </p:nvSpPr>
        <p:spPr>
          <a:xfrm>
            <a:off x="1020763" y="4005263"/>
            <a:ext cx="8101012" cy="3168650"/>
          </a:xfrm>
        </p:spPr>
        <p:txBody>
          <a:bodyPr/>
          <a:lstStyle/>
          <a:p>
            <a:pPr marL="82550" indent="0" algn="ctr">
              <a:buFont typeface="Wingdings 2" panose="05020102010507070707" pitchFamily="18" charset="2"/>
              <a:buNone/>
              <a:defRPr/>
            </a:pPr>
            <a:r>
              <a:rPr lang="es-AR" sz="2400" dirty="0" smtClean="0">
                <a:latin typeface="Arial" pitchFamily="34" charset="0"/>
                <a:cs typeface="Arial" pitchFamily="34" charset="0"/>
              </a:rPr>
              <a:t>Unidad de Fortalecimiento Educativo Territorial</a:t>
            </a:r>
          </a:p>
          <a:p>
            <a:pPr marL="82550" indent="0" algn="ctr">
              <a:buFont typeface="Wingdings 2" panose="05020102010507070707" pitchFamily="18" charset="2"/>
              <a:buNone/>
              <a:defRPr/>
            </a:pPr>
            <a:r>
              <a:rPr lang="es-AR" sz="2400" dirty="0" smtClean="0">
                <a:latin typeface="Arial" pitchFamily="34" charset="0"/>
                <a:cs typeface="Arial" pitchFamily="34" charset="0"/>
              </a:rPr>
              <a:t> Secretaría de Gestión Educativa </a:t>
            </a:r>
          </a:p>
          <a:p>
            <a:pPr marL="82550" indent="0" algn="ctr">
              <a:buFont typeface="Wingdings 2" panose="05020102010507070707" pitchFamily="18" charset="2"/>
              <a:buNone/>
              <a:defRPr/>
            </a:pPr>
            <a:r>
              <a:rPr lang="es-AR" sz="2400" dirty="0" smtClean="0">
                <a:latin typeface="Arial" pitchFamily="34" charset="0"/>
                <a:cs typeface="Arial" pitchFamily="34" charset="0"/>
              </a:rPr>
              <a:t> Ministerio de Educación y Deportes de la Nación</a:t>
            </a:r>
          </a:p>
          <a:p>
            <a:pPr algn="ctr">
              <a:defRPr/>
            </a:pPr>
            <a:endParaRPr lang="es-E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166785" y="227755"/>
            <a:ext cx="7741841" cy="3323987"/>
          </a:xfrm>
          <a:prstGeom prst="rect">
            <a:avLst/>
          </a:prstGeom>
          <a:noFill/>
        </p:spPr>
        <p:txBody>
          <a:bodyPr wrap="square" rtlCol="0">
            <a:spAutoFit/>
          </a:bodyPr>
          <a:lstStyle/>
          <a:p>
            <a:pPr algn="ctr"/>
            <a:r>
              <a:rPr lang="es-ES" sz="28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¿Qué son las Ferias de Ciencias?</a:t>
            </a:r>
          </a:p>
          <a:p>
            <a:pPr algn="ctr"/>
            <a:endParaRPr lang="es-ES" sz="1100" dirty="0" smtClean="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s-ES" sz="2400" dirty="0" smtClean="0">
                <a:latin typeface="Calibri" panose="020F0502020204030204" pitchFamily="34" charset="0"/>
                <a:cs typeface="Calibri" panose="020F0502020204030204" pitchFamily="34" charset="0"/>
              </a:rPr>
              <a:t>Son un </a:t>
            </a:r>
            <a:r>
              <a:rPr lang="es-ES" sz="2400" b="1" dirty="0">
                <a:solidFill>
                  <a:srgbClr val="C00000"/>
                </a:solidFill>
                <a:latin typeface="Calibri" panose="020F0502020204030204" pitchFamily="34" charset="0"/>
                <a:cs typeface="Arial" charset="0"/>
              </a:rPr>
              <a:t>proceso educativo </a:t>
            </a:r>
            <a:r>
              <a:rPr lang="es-ES" sz="2400" dirty="0" smtClean="0">
                <a:latin typeface="Calibri" panose="020F0502020204030204" pitchFamily="34" charset="0"/>
                <a:cs typeface="Calibri" panose="020F0502020204030204" pitchFamily="34" charset="0"/>
              </a:rPr>
              <a:t>que nace en el </a:t>
            </a:r>
            <a:r>
              <a:rPr lang="es-ES" sz="2400" b="1" dirty="0">
                <a:solidFill>
                  <a:srgbClr val="C00000"/>
                </a:solidFill>
                <a:latin typeface="Calibri" panose="020F0502020204030204" pitchFamily="34" charset="0"/>
                <a:cs typeface="Arial" charset="0"/>
              </a:rPr>
              <a:t>aula</a:t>
            </a:r>
            <a:r>
              <a:rPr lang="es-ES" sz="2400" dirty="0" smtClean="0">
                <a:latin typeface="Calibri" panose="020F0502020204030204" pitchFamily="34" charset="0"/>
                <a:cs typeface="Calibri" panose="020F0502020204030204" pitchFamily="34" charset="0"/>
              </a:rPr>
              <a:t> y se prolonga a través del ciclo escolar. Se instalan en las instituciones educativas como </a:t>
            </a:r>
            <a:r>
              <a:rPr lang="es-ES" sz="2400" b="1" dirty="0">
                <a:solidFill>
                  <a:srgbClr val="C00000"/>
                </a:solidFill>
                <a:latin typeface="Calibri" panose="020F0502020204030204" pitchFamily="34" charset="0"/>
                <a:cs typeface="Arial" charset="0"/>
              </a:rPr>
              <a:t>una estrategia de mejora</a:t>
            </a:r>
            <a:r>
              <a:rPr lang="es-ES" sz="2400" dirty="0" smtClean="0">
                <a:latin typeface="Calibri" panose="020F0502020204030204" pitchFamily="34" charset="0"/>
                <a:cs typeface="Calibri" panose="020F0502020204030204" pitchFamily="34" charset="0"/>
              </a:rPr>
              <a:t> de los aprendizajes.</a:t>
            </a:r>
          </a:p>
          <a:p>
            <a:pPr marL="285750" indent="-285750" algn="just">
              <a:buFont typeface="Arial" panose="020B0604020202020204" pitchFamily="34" charset="0"/>
              <a:buChar char="•"/>
            </a:pPr>
            <a:r>
              <a:rPr lang="es-ES" sz="2400" dirty="0" smtClean="0">
                <a:latin typeface="Calibri" panose="020F0502020204030204" pitchFamily="34" charset="0"/>
                <a:cs typeface="Calibri" panose="020F0502020204030204" pitchFamily="34" charset="0"/>
              </a:rPr>
              <a:t>Son parte de la </a:t>
            </a:r>
            <a:r>
              <a:rPr lang="es-ES" sz="2400" b="1" dirty="0">
                <a:solidFill>
                  <a:srgbClr val="C00000"/>
                </a:solidFill>
                <a:latin typeface="Calibri" panose="020F0502020204030204" pitchFamily="34" charset="0"/>
                <a:cs typeface="Arial" charset="0"/>
              </a:rPr>
              <a:t>planificación escolar.</a:t>
            </a:r>
          </a:p>
          <a:p>
            <a:pPr marL="285750" indent="-285750" algn="just">
              <a:buFont typeface="Arial" panose="020B0604020202020204" pitchFamily="34" charset="0"/>
              <a:buChar char="•"/>
            </a:pPr>
            <a:r>
              <a:rPr lang="es-ES" sz="2400" dirty="0" smtClean="0">
                <a:latin typeface="Calibri" panose="020F0502020204030204" pitchFamily="34" charset="0"/>
                <a:cs typeface="Calibri" panose="020F0502020204030204" pitchFamily="34" charset="0"/>
              </a:rPr>
              <a:t>Se desarrollan en las aulas de las escuelas, deben ser realizados por la </a:t>
            </a:r>
            <a:r>
              <a:rPr lang="es-ES" sz="2400" b="1" dirty="0">
                <a:solidFill>
                  <a:srgbClr val="C00000"/>
                </a:solidFill>
                <a:latin typeface="Calibri" panose="020F0502020204030204" pitchFamily="34" charset="0"/>
                <a:cs typeface="Arial" charset="0"/>
              </a:rPr>
              <a:t>totalidad de la clase</a:t>
            </a:r>
            <a:r>
              <a:rPr lang="es-ES" sz="2400" dirty="0" smtClean="0">
                <a:latin typeface="Calibri" panose="020F0502020204030204" pitchFamily="34" charset="0"/>
                <a:cs typeface="Calibri" panose="020F0502020204030204" pitchFamily="34" charset="0"/>
              </a:rPr>
              <a:t>.</a:t>
            </a:r>
          </a:p>
        </p:txBody>
      </p:sp>
      <p:sp>
        <p:nvSpPr>
          <p:cNvPr id="4" name="Rectangle 2"/>
          <p:cNvSpPr txBox="1">
            <a:spLocks noChangeArrowheads="1"/>
          </p:cNvSpPr>
          <p:nvPr/>
        </p:nvSpPr>
        <p:spPr>
          <a:xfrm>
            <a:off x="1151334" y="6410796"/>
            <a:ext cx="6769100" cy="387970"/>
          </a:xfrm>
          <a:prstGeom prst="rect">
            <a:avLst/>
          </a:prstGeom>
          <a:ln w="12700">
            <a:miter lim="800000"/>
            <a:headEnd/>
            <a:tailEnd/>
          </a:ln>
        </p:spPr>
        <p:txBody>
          <a:bodyPr>
            <a:noAutofit/>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a:lstStyle>
          <a:p>
            <a:pPr eaLnBrk="1" fontAlgn="auto" hangingPunct="1">
              <a:lnSpc>
                <a:spcPct val="110000"/>
              </a:lnSpc>
              <a:spcBef>
                <a:spcPct val="5000"/>
              </a:spcBef>
              <a:spcAft>
                <a:spcPts val="0"/>
              </a:spcAft>
              <a:defRPr/>
            </a:pPr>
            <a:r>
              <a:rPr lang="es-ES" sz="1600" b="1" dirty="0" smtClean="0">
                <a:solidFill>
                  <a:schemeClr val="tx2">
                    <a:satMod val="130000"/>
                  </a:schemeClr>
                </a:solidFill>
              </a:rPr>
              <a:t>Fuente: Documentos Nacionales de Ferias de Ciencias. PDF</a:t>
            </a:r>
            <a:br>
              <a:rPr lang="es-ES" sz="1600" b="1" dirty="0" smtClean="0">
                <a:solidFill>
                  <a:schemeClr val="tx2">
                    <a:satMod val="130000"/>
                  </a:schemeClr>
                </a:solidFill>
              </a:rPr>
            </a:br>
            <a:endParaRPr lang="es-ES_tradnl" sz="1600" b="1" dirty="0" smtClean="0">
              <a:solidFill>
                <a:schemeClr val="accent2">
                  <a:lumMod val="50000"/>
                </a:schemeClr>
              </a:solidFill>
            </a:endParaRPr>
          </a:p>
        </p:txBody>
      </p:sp>
      <p:sp>
        <p:nvSpPr>
          <p:cNvPr id="5" name="Rectángulo 8"/>
          <p:cNvSpPr/>
          <p:nvPr/>
        </p:nvSpPr>
        <p:spPr>
          <a:xfrm>
            <a:off x="1151333" y="3646488"/>
            <a:ext cx="7775574" cy="831850"/>
          </a:xfrm>
          <a:prstGeom prst="rect">
            <a:avLst/>
          </a:prstGeom>
          <a:solidFill>
            <a:schemeClr val="accent5">
              <a:lumMod val="40000"/>
              <a:lumOff val="60000"/>
            </a:schemeClr>
          </a:solidFill>
        </p:spPr>
        <p:txBody>
          <a:bodyPr wrap="square">
            <a:spAutoFit/>
          </a:bodyPr>
          <a:lstStyle/>
          <a:p>
            <a:pPr>
              <a:defRPr/>
            </a:pPr>
            <a:r>
              <a:rPr lang="es-AR" sz="2400" dirty="0">
                <a:latin typeface="Calibri" panose="020F0502020204030204" pitchFamily="34" charset="0"/>
                <a:cs typeface="Arial" charset="0"/>
              </a:rPr>
              <a:t>En las FC se exponen  trabajos de indagación que dan cuenta de los aprendizajes y la enseñanza de la ciencia escolar. </a:t>
            </a:r>
            <a:endParaRPr lang="es-AR" sz="2400" dirty="0">
              <a:cs typeface="Arial" charset="0"/>
            </a:endParaRPr>
          </a:p>
        </p:txBody>
      </p:sp>
      <p:sp>
        <p:nvSpPr>
          <p:cNvPr id="6" name="Rectángulo 4"/>
          <p:cNvSpPr/>
          <p:nvPr/>
        </p:nvSpPr>
        <p:spPr>
          <a:xfrm>
            <a:off x="1151334" y="4667250"/>
            <a:ext cx="7741842" cy="1570038"/>
          </a:xfrm>
          <a:prstGeom prst="rect">
            <a:avLst/>
          </a:prstGeom>
          <a:solidFill>
            <a:schemeClr val="accent4">
              <a:lumMod val="40000"/>
              <a:lumOff val="60000"/>
            </a:schemeClr>
          </a:solidFill>
        </p:spPr>
        <p:txBody>
          <a:bodyPr wrap="square">
            <a:spAutoFit/>
          </a:bodyPr>
          <a:lstStyle/>
          <a:p>
            <a:pPr algn="just">
              <a:defRPr/>
            </a:pPr>
            <a:r>
              <a:rPr lang="es-AR" sz="2400" dirty="0">
                <a:latin typeface="Calibri" panose="020F0502020204030204" pitchFamily="34" charset="0"/>
                <a:cs typeface="Arial" charset="0"/>
              </a:rPr>
              <a:t>L</a:t>
            </a:r>
            <a:r>
              <a:rPr lang="es-AR" sz="2400" dirty="0" smtClean="0">
                <a:latin typeface="Calibri" panose="020F0502020204030204" pitchFamily="34" charset="0"/>
                <a:cs typeface="Arial" charset="0"/>
              </a:rPr>
              <a:t>a </a:t>
            </a:r>
            <a:r>
              <a:rPr lang="es-AR" sz="2400" dirty="0">
                <a:latin typeface="Calibri" panose="020F0502020204030204" pitchFamily="34" charset="0"/>
                <a:cs typeface="Arial" charset="0"/>
              </a:rPr>
              <a:t>FC es una actividad curricular que propicia que el foco de todos los trabajos esté en los </a:t>
            </a:r>
            <a:r>
              <a:rPr lang="es-AR" sz="2400" dirty="0">
                <a:solidFill>
                  <a:srgbClr val="C00000"/>
                </a:solidFill>
                <a:latin typeface="Calibri" panose="020F0502020204030204" pitchFamily="34" charset="0"/>
                <a:cs typeface="Arial" charset="0"/>
              </a:rPr>
              <a:t>Núcleos de Aprendizajes Prioritarios</a:t>
            </a:r>
            <a:r>
              <a:rPr lang="es-AR" sz="2400" dirty="0">
                <a:latin typeface="Calibri" panose="020F0502020204030204" pitchFamily="34" charset="0"/>
                <a:cs typeface="Arial" charset="0"/>
              </a:rPr>
              <a:t> y/o en los </a:t>
            </a:r>
            <a:r>
              <a:rPr lang="es-AR" sz="2400" dirty="0">
                <a:solidFill>
                  <a:srgbClr val="C00000"/>
                </a:solidFill>
                <a:latin typeface="Calibri" panose="020F0502020204030204" pitchFamily="34" charset="0"/>
                <a:cs typeface="Arial" charset="0"/>
              </a:rPr>
              <a:t>contenidos de los Proyectos Curriculares </a:t>
            </a:r>
            <a:r>
              <a:rPr lang="es-AR" sz="2400" dirty="0">
                <a:latin typeface="Calibri" panose="020F0502020204030204" pitchFamily="34" charset="0"/>
                <a:cs typeface="Arial" charset="0"/>
              </a:rPr>
              <a:t>de todas y cada una de las Jurisdicciones. </a:t>
            </a:r>
          </a:p>
        </p:txBody>
      </p:sp>
    </p:spTree>
    <p:extLst>
      <p:ext uri="{BB962C8B-B14F-4D97-AF65-F5344CB8AC3E}">
        <p14:creationId xmlns:p14="http://schemas.microsoft.com/office/powerpoint/2010/main" val="3011217949"/>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03648" y="692696"/>
            <a:ext cx="7344816" cy="523220"/>
          </a:xfrm>
          <a:prstGeom prst="rect">
            <a:avLst/>
          </a:prstGeom>
          <a:noFill/>
        </p:spPr>
        <p:txBody>
          <a:bodyPr wrap="square">
            <a:spAutoFit/>
          </a:bodyPr>
          <a:lstStyle>
            <a:defPPr>
              <a:defRPr lang="es-AR"/>
            </a:defPPr>
            <a:lvl1pPr>
              <a:defRPr sz="2800" b="1">
                <a:solidFill>
                  <a:schemeClr val="accent3">
                    <a:lumMod val="75000"/>
                  </a:schemeClr>
                </a:solidFill>
                <a:effectLst>
                  <a:outerShdw blurRad="50000" dist="30000" dir="5400000" algn="tl" rotWithShape="0">
                    <a:srgbClr val="000000">
                      <a:alpha val="30000"/>
                    </a:srgbClr>
                  </a:outerShdw>
                </a:effectLst>
                <a:latin typeface="+mj-lt"/>
                <a:ea typeface="+mj-ea"/>
                <a:cs typeface="+mj-cs"/>
              </a:defRPr>
            </a:lvl1pPr>
          </a:lstStyle>
          <a:p>
            <a:pPr>
              <a:defRPr/>
            </a:pPr>
            <a:r>
              <a:rPr lang="es-AR" dirty="0"/>
              <a:t>Características de las Ferias de </a:t>
            </a:r>
            <a:r>
              <a:rPr lang="es-AR" dirty="0" smtClean="0"/>
              <a:t>Ciencias</a:t>
            </a:r>
            <a:endParaRPr lang="es-AR" dirty="0"/>
          </a:p>
        </p:txBody>
      </p:sp>
      <p:sp>
        <p:nvSpPr>
          <p:cNvPr id="6" name="5 CuadroTexto"/>
          <p:cNvSpPr txBox="1"/>
          <p:nvPr/>
        </p:nvSpPr>
        <p:spPr>
          <a:xfrm>
            <a:off x="1629518" y="1660103"/>
            <a:ext cx="6481763" cy="1354137"/>
          </a:xfrm>
          <a:prstGeom prst="rect">
            <a:avLst/>
          </a:prstGeom>
          <a:noFill/>
          <a:ln>
            <a:solidFill>
              <a:schemeClr val="accent1">
                <a:shade val="50000"/>
              </a:schemeClr>
            </a:solidFill>
          </a:ln>
        </p:spPr>
        <p:txBody>
          <a:bodyPr wrap="square">
            <a:spAutoFit/>
          </a:bodyPr>
          <a:lstStyle/>
          <a:p>
            <a:pPr marL="285750" indent="-285750">
              <a:spcAft>
                <a:spcPts val="600"/>
              </a:spcAft>
              <a:buFont typeface="Wingdings" pitchFamily="2" charset="2"/>
              <a:buChar char="v"/>
              <a:defRPr/>
            </a:pPr>
            <a:r>
              <a:rPr lang="es-AR" sz="2400" b="1" dirty="0">
                <a:cs typeface="Arial" charset="0"/>
              </a:rPr>
              <a:t>No</a:t>
            </a:r>
            <a:r>
              <a:rPr lang="es-AR" sz="2400" dirty="0">
                <a:cs typeface="Arial" charset="0"/>
              </a:rPr>
              <a:t> es una actividad </a:t>
            </a:r>
            <a:r>
              <a:rPr lang="es-AR" sz="2400" i="1" dirty="0" err="1">
                <a:cs typeface="Arial" charset="0"/>
              </a:rPr>
              <a:t>meritocrática</a:t>
            </a:r>
            <a:endParaRPr lang="es-AR" sz="2400" dirty="0">
              <a:cs typeface="Arial" charset="0"/>
            </a:endParaRPr>
          </a:p>
          <a:p>
            <a:pPr marL="285750" indent="-285750">
              <a:spcAft>
                <a:spcPts val="600"/>
              </a:spcAft>
              <a:buFont typeface="Wingdings" pitchFamily="2" charset="2"/>
              <a:buChar char="v"/>
              <a:defRPr/>
            </a:pPr>
            <a:r>
              <a:rPr lang="es-AR" sz="2400" b="1" dirty="0">
                <a:cs typeface="Arial" charset="0"/>
              </a:rPr>
              <a:t>No</a:t>
            </a:r>
            <a:r>
              <a:rPr lang="es-AR" sz="2400" dirty="0">
                <a:cs typeface="Arial" charset="0"/>
              </a:rPr>
              <a:t> promueve la competencia</a:t>
            </a:r>
          </a:p>
          <a:p>
            <a:pPr marL="285750" indent="-285750">
              <a:spcAft>
                <a:spcPts val="600"/>
              </a:spcAft>
              <a:buFont typeface="Wingdings" pitchFamily="2" charset="2"/>
              <a:buChar char="v"/>
              <a:defRPr/>
            </a:pPr>
            <a:r>
              <a:rPr lang="es-AR" sz="2400" b="1" dirty="0">
                <a:cs typeface="Arial" charset="0"/>
              </a:rPr>
              <a:t>No</a:t>
            </a:r>
            <a:r>
              <a:rPr lang="es-AR" sz="2400" dirty="0">
                <a:cs typeface="Arial" charset="0"/>
              </a:rPr>
              <a:t> utiliza el concepto de </a:t>
            </a:r>
            <a:r>
              <a:rPr lang="es-AR" sz="2400" i="1" dirty="0">
                <a:cs typeface="Arial" charset="0"/>
              </a:rPr>
              <a:t>mejor</a:t>
            </a:r>
            <a:r>
              <a:rPr lang="es-AR" sz="2400" dirty="0">
                <a:cs typeface="Arial" charset="0"/>
              </a:rPr>
              <a:t> proyecto</a:t>
            </a:r>
          </a:p>
        </p:txBody>
      </p:sp>
      <p:sp>
        <p:nvSpPr>
          <p:cNvPr id="7" name="6 CuadroTexto"/>
          <p:cNvSpPr txBox="1"/>
          <p:nvPr/>
        </p:nvSpPr>
        <p:spPr>
          <a:xfrm>
            <a:off x="1619249" y="3573016"/>
            <a:ext cx="6481763" cy="2678112"/>
          </a:xfrm>
          <a:prstGeom prst="rect">
            <a:avLst/>
          </a:prstGeom>
          <a:noFill/>
          <a:ln>
            <a:solidFill>
              <a:schemeClr val="accent1">
                <a:shade val="50000"/>
              </a:schemeClr>
            </a:solidFill>
          </a:ln>
        </p:spPr>
        <p:txBody>
          <a:bodyPr>
            <a:spAutoFit/>
          </a:bodyPr>
          <a:lstStyle/>
          <a:p>
            <a:pPr>
              <a:defRPr/>
            </a:pPr>
            <a:r>
              <a:rPr lang="es-AR" sz="2400" b="1" dirty="0">
                <a:cs typeface="Arial" charset="0"/>
              </a:rPr>
              <a:t>Es</a:t>
            </a:r>
            <a:r>
              <a:rPr lang="es-AR" sz="2400" dirty="0">
                <a:cs typeface="Arial" charset="0"/>
              </a:rPr>
              <a:t> una actividad </a:t>
            </a:r>
            <a:r>
              <a:rPr lang="es-AR" sz="2400" i="1" dirty="0">
                <a:cs typeface="Arial" charset="0"/>
              </a:rPr>
              <a:t>inclusiva</a:t>
            </a:r>
            <a:r>
              <a:rPr lang="es-AR" sz="2400" dirty="0">
                <a:cs typeface="Arial" charset="0"/>
              </a:rPr>
              <a:t>:</a:t>
            </a:r>
          </a:p>
          <a:p>
            <a:pPr marL="631825" indent="-631825">
              <a:buFont typeface="Wingdings" pitchFamily="2" charset="2"/>
              <a:buChar char="v"/>
              <a:defRPr/>
            </a:pPr>
            <a:r>
              <a:rPr lang="es-AR" sz="2400" dirty="0">
                <a:cs typeface="Arial" charset="0"/>
              </a:rPr>
              <a:t>Todos los estudiantes de la clase</a:t>
            </a:r>
          </a:p>
          <a:p>
            <a:pPr marL="631825" indent="-631825">
              <a:buFont typeface="Wingdings" pitchFamily="2" charset="2"/>
              <a:buChar char="v"/>
              <a:defRPr/>
            </a:pPr>
            <a:r>
              <a:rPr lang="es-AR" sz="2400" dirty="0">
                <a:cs typeface="Arial" charset="0"/>
              </a:rPr>
              <a:t>Todos los niveles de educación</a:t>
            </a:r>
          </a:p>
          <a:p>
            <a:pPr marL="631825" indent="-631825">
              <a:buFont typeface="Wingdings" pitchFamily="2" charset="2"/>
              <a:buChar char="v"/>
              <a:defRPr/>
            </a:pPr>
            <a:r>
              <a:rPr lang="es-AR" sz="2400" dirty="0">
                <a:cs typeface="Arial" charset="0"/>
              </a:rPr>
              <a:t>Todas las modalidades de educación</a:t>
            </a:r>
          </a:p>
          <a:p>
            <a:pPr marL="631825" indent="-631825">
              <a:buFont typeface="Wingdings" pitchFamily="2" charset="2"/>
              <a:buChar char="v"/>
              <a:defRPr/>
            </a:pPr>
            <a:r>
              <a:rPr lang="es-AR" sz="2400" dirty="0">
                <a:cs typeface="Arial" charset="0"/>
              </a:rPr>
              <a:t>Todas las escuelas del sistema de educación</a:t>
            </a:r>
          </a:p>
          <a:p>
            <a:pPr>
              <a:defRPr/>
            </a:pPr>
            <a:endParaRPr lang="es-AR" sz="2400" dirty="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arcador de contenido 11"/>
          <p:cNvSpPr>
            <a:spLocks noGrp="1"/>
          </p:cNvSpPr>
          <p:nvPr>
            <p:ph idx="1"/>
          </p:nvPr>
        </p:nvSpPr>
        <p:spPr>
          <a:xfrm>
            <a:off x="1069975" y="25400"/>
            <a:ext cx="7561263" cy="3778250"/>
          </a:xfrm>
        </p:spPr>
        <p:txBody>
          <a:bodyPr/>
          <a:lstStyle/>
          <a:p>
            <a:pPr marL="0" indent="0" algn="ctr" eaLnBrk="1" hangingPunct="1">
              <a:buFont typeface="Wingdings 2" panose="05020102010507070707" pitchFamily="18" charset="2"/>
              <a:buNone/>
            </a:pPr>
            <a:endParaRPr lang="es-AR" dirty="0" smtClean="0">
              <a:solidFill>
                <a:srgbClr val="FF0000"/>
              </a:solidFill>
            </a:endParaRPr>
          </a:p>
          <a:p>
            <a:pPr marL="0" indent="0" algn="ctr" eaLnBrk="1" hangingPunct="1">
              <a:buFont typeface="Wingdings 2" panose="05020102010507070707" pitchFamily="18" charset="2"/>
              <a:buNone/>
            </a:pPr>
            <a:r>
              <a:rPr lang="es-AR" sz="2800" b="1" dirty="0">
                <a:solidFill>
                  <a:schemeClr val="accent3">
                    <a:lumMod val="75000"/>
                  </a:schemeClr>
                </a:solidFill>
                <a:effectLst>
                  <a:outerShdw blurRad="50000" dist="30000" dir="5400000" algn="tl" rotWithShape="0">
                    <a:srgbClr val="000000">
                      <a:alpha val="30000"/>
                    </a:srgbClr>
                  </a:outerShdw>
                </a:effectLst>
                <a:latin typeface="+mj-lt"/>
                <a:ea typeface="+mj-ea"/>
                <a:cs typeface="+mj-cs"/>
              </a:rPr>
              <a:t>¿Qué áreas curriculares participan?</a:t>
            </a:r>
          </a:p>
          <a:p>
            <a:pPr marL="0" indent="0" algn="ctr" eaLnBrk="1" hangingPunct="1">
              <a:buFont typeface="Wingdings 2" panose="05020102010507070707" pitchFamily="18" charset="2"/>
              <a:buNone/>
            </a:pPr>
            <a:r>
              <a:rPr lang="es-AR" sz="2400" dirty="0" smtClean="0"/>
              <a:t>Se exponen trabajos correspondientes a las siguientes Áreas del Conocimiento:</a:t>
            </a:r>
          </a:p>
        </p:txBody>
      </p:sp>
      <p:sp>
        <p:nvSpPr>
          <p:cNvPr id="6" name="Rectángulo 4"/>
          <p:cNvSpPr/>
          <p:nvPr/>
        </p:nvSpPr>
        <p:spPr>
          <a:xfrm>
            <a:off x="1187624" y="2132856"/>
            <a:ext cx="7627938" cy="4094162"/>
          </a:xfrm>
          <a:prstGeom prst="rect">
            <a:avLst/>
          </a:prstGeom>
          <a:noFill/>
          <a:ln w="57150">
            <a:solidFill>
              <a:schemeClr val="accent2">
                <a:lumMod val="75000"/>
              </a:schemeClr>
            </a:solidFill>
          </a:ln>
        </p:spPr>
        <p:txBody>
          <a:bodyPr>
            <a:spAutoFit/>
          </a:bodyPr>
          <a:lstStyle/>
          <a:p>
            <a:pPr>
              <a:defRPr/>
            </a:pPr>
            <a:endParaRPr lang="es-AR" sz="2000" dirty="0">
              <a:solidFill>
                <a:srgbClr val="000000"/>
              </a:solidFill>
              <a:latin typeface="Calibri" panose="020F0502020204030204" pitchFamily="34" charset="0"/>
              <a:cs typeface="Arial" charset="0"/>
            </a:endParaRPr>
          </a:p>
          <a:p>
            <a:pPr marL="1555750" indent="-28575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Ciencias Naturales</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Ciencias Sociales</a:t>
            </a:r>
            <a:r>
              <a:rPr lang="es-AR" sz="2000" dirty="0">
                <a:solidFill>
                  <a:srgbClr val="000000"/>
                </a:solidFill>
                <a:latin typeface="Calibri" panose="020F0502020204030204" pitchFamily="34" charset="0"/>
                <a:cs typeface="Arial" charset="0"/>
              </a:rPr>
              <a:t>.</a:t>
            </a: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Educación Ambiental</a:t>
            </a: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Lengua</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Educación Tecnológica</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entury Gothic" panose="020B0502020202020204" pitchFamily="34" charset="0"/>
                <a:cs typeface="Arial" charset="0"/>
              </a:rPr>
              <a:t>Formación Ética</a:t>
            </a:r>
            <a:r>
              <a:rPr lang="es-AR" sz="2000" dirty="0">
                <a:solidFill>
                  <a:srgbClr val="000000"/>
                </a:solidFill>
                <a:latin typeface="Calibri" panose="020F0502020204030204" pitchFamily="34" charset="0"/>
                <a:cs typeface="Arial" charset="0"/>
              </a:rPr>
              <a:t> y </a:t>
            </a:r>
            <a:r>
              <a:rPr lang="es-AR" sz="2000" dirty="0">
                <a:solidFill>
                  <a:srgbClr val="000000"/>
                </a:solidFill>
                <a:latin typeface="Century Gothic" panose="020B0502020202020204" pitchFamily="34" charset="0"/>
                <a:cs typeface="Arial" charset="0"/>
              </a:rPr>
              <a:t>Ciudadana</a:t>
            </a:r>
            <a:r>
              <a:rPr lang="es-AR" sz="2000" dirty="0">
                <a:solidFill>
                  <a:srgbClr val="000000"/>
                </a:solidFill>
                <a:latin typeface="Calibri" panose="020F0502020204030204" pitchFamily="34" charset="0"/>
                <a:cs typeface="Arial" charset="0"/>
              </a:rPr>
              <a:t> (incluyendo E.S.I; Educación y Memoria)</a:t>
            </a:r>
          </a:p>
          <a:p>
            <a:pPr marL="1555750" indent="-28575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Matemática</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Lenguajes Artísticos</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Emprendedorismo</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alibri" panose="020F0502020204030204" pitchFamily="34" charset="0"/>
                <a:cs typeface="Arial" charset="0"/>
              </a:rPr>
              <a:t> </a:t>
            </a:r>
            <a:r>
              <a:rPr lang="es-AR" sz="2000" dirty="0">
                <a:solidFill>
                  <a:srgbClr val="000000"/>
                </a:solidFill>
                <a:latin typeface="Century Gothic" panose="020B0502020202020204" pitchFamily="34" charset="0"/>
                <a:cs typeface="Arial" charset="0"/>
              </a:rPr>
              <a:t>Educación Técnica Profesional</a:t>
            </a:r>
            <a:endParaRPr lang="es-AR" sz="2000" dirty="0">
              <a:solidFill>
                <a:srgbClr val="000000"/>
              </a:solidFill>
              <a:latin typeface="Calibri" panose="020F0502020204030204" pitchFamily="34" charset="0"/>
              <a:cs typeface="Arial" charset="0"/>
            </a:endParaRPr>
          </a:p>
          <a:p>
            <a:pPr marL="1612900" indent="-342900">
              <a:buFont typeface="Wingdings" panose="05000000000000000000" pitchFamily="2" charset="2"/>
              <a:buChar char="v"/>
              <a:tabLst>
                <a:tab pos="1708150" algn="l"/>
              </a:tabLst>
              <a:defRPr/>
            </a:pPr>
            <a:r>
              <a:rPr lang="es-AR" sz="2000" dirty="0">
                <a:solidFill>
                  <a:srgbClr val="000000"/>
                </a:solidFill>
                <a:latin typeface="Century Gothic" panose="020B0502020202020204" pitchFamily="34" charset="0"/>
                <a:cs typeface="Arial" charset="0"/>
              </a:rPr>
              <a:t> Educación Física</a:t>
            </a:r>
            <a:endParaRPr lang="es-AR" sz="2000" dirty="0">
              <a:latin typeface="Century Gothic" panose="020B0502020202020204" pitchFamily="34"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646237" y="227013"/>
            <a:ext cx="7127875" cy="523875"/>
          </a:xfrm>
          <a:prstGeom prst="rect">
            <a:avLst/>
          </a:prstGeom>
          <a:noFill/>
        </p:spPr>
        <p:txBody>
          <a:bodyPr>
            <a:spAutoFit/>
          </a:bodyPr>
          <a:lstStyle>
            <a:defPPr>
              <a:defRPr lang="es-AR"/>
            </a:defPPr>
            <a:lvl1pPr>
              <a:defRPr sz="2800" b="1">
                <a:solidFill>
                  <a:schemeClr val="accent3">
                    <a:lumMod val="75000"/>
                  </a:schemeClr>
                </a:solidFill>
                <a:effectLst>
                  <a:outerShdw blurRad="50000" dist="30000" dir="5400000" algn="tl" rotWithShape="0">
                    <a:srgbClr val="000000">
                      <a:alpha val="30000"/>
                    </a:srgbClr>
                  </a:outerShdw>
                </a:effectLst>
                <a:latin typeface="+mj-lt"/>
                <a:ea typeface="+mj-ea"/>
                <a:cs typeface="+mj-cs"/>
              </a:defRPr>
            </a:lvl1pPr>
          </a:lstStyle>
          <a:p>
            <a:pPr>
              <a:defRPr/>
            </a:pPr>
            <a:r>
              <a:rPr lang="es-AR" dirty="0"/>
              <a:t>¿Quiénes participan?</a:t>
            </a:r>
          </a:p>
        </p:txBody>
      </p:sp>
      <p:sp>
        <p:nvSpPr>
          <p:cNvPr id="5" name="4 Título"/>
          <p:cNvSpPr>
            <a:spLocks noGrp="1"/>
          </p:cNvSpPr>
          <p:nvPr>
            <p:ph type="title"/>
          </p:nvPr>
        </p:nvSpPr>
        <p:spPr>
          <a:xfrm>
            <a:off x="1449264" y="822325"/>
            <a:ext cx="7299449" cy="1152525"/>
          </a:xfrm>
        </p:spPr>
        <p:txBody>
          <a:bodyPr>
            <a:noAutofit/>
          </a:bodyPr>
          <a:lstStyle/>
          <a:p>
            <a:pPr algn="just" eaLnBrk="1" fontAlgn="auto" hangingPunct="1">
              <a:spcAft>
                <a:spcPts val="0"/>
              </a:spcAft>
              <a:defRPr/>
            </a:pPr>
            <a:r>
              <a:rPr lang="es-AR" sz="2000" dirty="0" smtClean="0">
                <a:solidFill>
                  <a:schemeClr val="tx2">
                    <a:satMod val="130000"/>
                  </a:schemeClr>
                </a:solidFill>
              </a:rPr>
              <a:t>Estudiantes, docentes, directores de escuelas públicas de gestión estatal y de gestión privada, supervisores junto a otros actores del sistema:</a:t>
            </a:r>
            <a:endParaRPr lang="es-ES" sz="2000" dirty="0" smtClean="0">
              <a:solidFill>
                <a:schemeClr val="tx2">
                  <a:satMod val="130000"/>
                </a:schemeClr>
              </a:solidFill>
            </a:endParaRPr>
          </a:p>
        </p:txBody>
      </p:sp>
      <p:sp>
        <p:nvSpPr>
          <p:cNvPr id="14341" name="6 Marcador de contenido"/>
          <p:cNvSpPr>
            <a:spLocks noGrp="1"/>
          </p:cNvSpPr>
          <p:nvPr>
            <p:ph idx="1"/>
          </p:nvPr>
        </p:nvSpPr>
        <p:spPr>
          <a:xfrm>
            <a:off x="1116013" y="2708275"/>
            <a:ext cx="2519362" cy="2089150"/>
          </a:xfrm>
          <a:ln w="10795">
            <a:solidFill>
              <a:schemeClr val="bg1"/>
            </a:solidFill>
            <a:prstDash val="dash"/>
            <a:miter lim="800000"/>
            <a:headEnd/>
            <a:tailEnd/>
          </a:ln>
        </p:spPr>
        <p:txBody>
          <a:bodyPr/>
          <a:lstStyle/>
          <a:p>
            <a:pPr marL="392113" indent="-273050" eaLnBrk="1" hangingPunct="1">
              <a:spcBef>
                <a:spcPts val="700"/>
              </a:spcBef>
            </a:pPr>
            <a:r>
              <a:rPr lang="es-AR" sz="2400" b="1" dirty="0" smtClean="0"/>
              <a:t>Inicial</a:t>
            </a:r>
          </a:p>
          <a:p>
            <a:pPr marL="392113" indent="-273050" eaLnBrk="1" hangingPunct="1">
              <a:spcBef>
                <a:spcPts val="700"/>
              </a:spcBef>
            </a:pPr>
            <a:r>
              <a:rPr lang="es-AR" sz="2400" b="1" dirty="0" smtClean="0"/>
              <a:t>Primario</a:t>
            </a:r>
          </a:p>
          <a:p>
            <a:pPr marL="392113" indent="-273050" eaLnBrk="1" hangingPunct="1">
              <a:spcBef>
                <a:spcPts val="700"/>
              </a:spcBef>
            </a:pPr>
            <a:r>
              <a:rPr lang="es-AR" sz="2400" b="1" dirty="0" smtClean="0"/>
              <a:t>Secundario</a:t>
            </a:r>
          </a:p>
          <a:p>
            <a:pPr marL="392113" indent="-273050" eaLnBrk="1" hangingPunct="1">
              <a:spcBef>
                <a:spcPts val="700"/>
              </a:spcBef>
            </a:pPr>
            <a:r>
              <a:rPr lang="es-AR" sz="2400" b="1" dirty="0" smtClean="0"/>
              <a:t>Superior</a:t>
            </a:r>
            <a:endParaRPr lang="es-ES" sz="2400" b="1" dirty="0" smtClean="0"/>
          </a:p>
        </p:txBody>
      </p:sp>
      <p:sp>
        <p:nvSpPr>
          <p:cNvPr id="14343" name="8 Marcador de contenido"/>
          <p:cNvSpPr>
            <a:spLocks noGrp="1"/>
          </p:cNvSpPr>
          <p:nvPr>
            <p:ph sz="quarter" idx="4294967295"/>
          </p:nvPr>
        </p:nvSpPr>
        <p:spPr>
          <a:xfrm>
            <a:off x="3600450" y="2636838"/>
            <a:ext cx="5543550" cy="3673475"/>
          </a:xfrm>
          <a:ln w="10795">
            <a:solidFill>
              <a:schemeClr val="bg1"/>
            </a:solidFill>
            <a:prstDash val="dash"/>
            <a:miter lim="800000"/>
            <a:headEnd/>
            <a:tailEnd/>
          </a:ln>
        </p:spPr>
        <p:txBody>
          <a:bodyPr>
            <a:normAutofit fontScale="92500" lnSpcReduction="10000"/>
          </a:bodyPr>
          <a:lstStyle/>
          <a:p>
            <a:pPr marL="392113" indent="-273050" eaLnBrk="1" hangingPunct="1">
              <a:spcBef>
                <a:spcPts val="700"/>
              </a:spcBef>
            </a:pPr>
            <a:r>
              <a:rPr lang="es-AR" sz="2400" i="1" dirty="0" smtClean="0"/>
              <a:t>Educación Artística</a:t>
            </a:r>
          </a:p>
          <a:p>
            <a:pPr marL="392113" indent="-273050" eaLnBrk="1" hangingPunct="1">
              <a:spcBef>
                <a:spcPts val="700"/>
              </a:spcBef>
            </a:pPr>
            <a:r>
              <a:rPr lang="es-AR" sz="2400" i="1" dirty="0" smtClean="0"/>
              <a:t>Educación en Contextos de Encierro</a:t>
            </a:r>
          </a:p>
          <a:p>
            <a:pPr marL="392113" indent="-273050" eaLnBrk="1" hangingPunct="1">
              <a:spcBef>
                <a:spcPts val="700"/>
              </a:spcBef>
            </a:pPr>
            <a:r>
              <a:rPr lang="es-AR" sz="2400" i="1" dirty="0" err="1" smtClean="0"/>
              <a:t>Educ</a:t>
            </a:r>
            <a:r>
              <a:rPr lang="es-AR" sz="2400" i="1" dirty="0" smtClean="0"/>
              <a:t>. Domiciliaria y Hospitalaria</a:t>
            </a:r>
          </a:p>
          <a:p>
            <a:pPr marL="392113" indent="-273050" eaLnBrk="1" hangingPunct="1">
              <a:spcBef>
                <a:spcPts val="700"/>
              </a:spcBef>
            </a:pPr>
            <a:r>
              <a:rPr lang="es-AR" sz="2400" i="1" dirty="0" smtClean="0"/>
              <a:t>Educación Especial</a:t>
            </a:r>
          </a:p>
          <a:p>
            <a:pPr marL="392113" indent="-273050" eaLnBrk="1" hangingPunct="1">
              <a:spcBef>
                <a:spcPts val="700"/>
              </a:spcBef>
            </a:pPr>
            <a:r>
              <a:rPr lang="es-AR" sz="2400" i="1" dirty="0" smtClean="0"/>
              <a:t>Educación Intercultural Bilingüe</a:t>
            </a:r>
          </a:p>
          <a:p>
            <a:pPr marL="392113" indent="-273050" eaLnBrk="1" hangingPunct="1">
              <a:spcBef>
                <a:spcPts val="700"/>
              </a:spcBef>
            </a:pPr>
            <a:r>
              <a:rPr lang="es-AR" sz="2400" i="1" dirty="0" smtClean="0"/>
              <a:t>Educación de Jóvenes y Adultos</a:t>
            </a:r>
          </a:p>
          <a:p>
            <a:pPr marL="392113" indent="-273050" eaLnBrk="1" hangingPunct="1">
              <a:spcBef>
                <a:spcPts val="700"/>
              </a:spcBef>
            </a:pPr>
            <a:r>
              <a:rPr lang="es-AR" sz="2400" i="1" dirty="0" smtClean="0"/>
              <a:t>Educación Rural</a:t>
            </a:r>
          </a:p>
          <a:p>
            <a:pPr marL="392113" indent="-273050" eaLnBrk="1" hangingPunct="1">
              <a:spcBef>
                <a:spcPts val="700"/>
              </a:spcBef>
            </a:pPr>
            <a:r>
              <a:rPr lang="es-AR" sz="2400" i="1" dirty="0" smtClean="0"/>
              <a:t>Educación Técnica y Profesional</a:t>
            </a:r>
          </a:p>
          <a:p>
            <a:pPr marL="392113" indent="-273050" eaLnBrk="1" hangingPunct="1">
              <a:spcBef>
                <a:spcPts val="700"/>
              </a:spcBef>
            </a:pPr>
            <a:endParaRPr lang="es-ES" sz="2400" i="1" dirty="0" smtClean="0"/>
          </a:p>
        </p:txBody>
      </p:sp>
      <p:sp>
        <p:nvSpPr>
          <p:cNvPr id="14340" name="5 Marcador de texto"/>
          <p:cNvSpPr txBox="1">
            <a:spLocks/>
          </p:cNvSpPr>
          <p:nvPr/>
        </p:nvSpPr>
        <p:spPr bwMode="auto">
          <a:xfrm>
            <a:off x="1476375" y="2111375"/>
            <a:ext cx="20161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63500" eaLnBrk="0" hangingPunct="0">
              <a:defRPr>
                <a:solidFill>
                  <a:schemeClr val="tx1"/>
                </a:solidFill>
                <a:latin typeface="Century Schoolbook" panose="02040604050505020304" pitchFamily="18" charset="0"/>
                <a:cs typeface="Arial" panose="020B0604020202020204" pitchFamily="34" charset="0"/>
              </a:defRPr>
            </a:lvl1pPr>
            <a:lvl2pPr marL="742950" indent="-285750" eaLnBrk="0" hangingPunct="0">
              <a:defRPr>
                <a:solidFill>
                  <a:schemeClr val="tx1"/>
                </a:solidFill>
                <a:latin typeface="Century Schoolbook" panose="02040604050505020304" pitchFamily="18" charset="0"/>
                <a:cs typeface="Arial" panose="020B0604020202020204" pitchFamily="34" charset="0"/>
              </a:defRPr>
            </a:lvl2pPr>
            <a:lvl3pPr marL="1143000" indent="-228600" eaLnBrk="0" hangingPunct="0">
              <a:defRPr>
                <a:solidFill>
                  <a:schemeClr val="tx1"/>
                </a:solidFill>
                <a:latin typeface="Century Schoolbook" panose="02040604050505020304" pitchFamily="18" charset="0"/>
                <a:cs typeface="Arial" panose="020B0604020202020204" pitchFamily="34" charset="0"/>
              </a:defRPr>
            </a:lvl3pPr>
            <a:lvl4pPr marL="1600200" indent="-228600" eaLnBrk="0" hangingPunct="0">
              <a:defRPr>
                <a:solidFill>
                  <a:schemeClr val="tx1"/>
                </a:solidFill>
                <a:latin typeface="Century Schoolbook" panose="02040604050505020304" pitchFamily="18" charset="0"/>
                <a:cs typeface="Arial" panose="020B0604020202020204" pitchFamily="34" charset="0"/>
              </a:defRPr>
            </a:lvl4pPr>
            <a:lvl5pPr marL="2057400" indent="-228600" eaLnBrk="0" hangingPunct="0">
              <a:defRPr>
                <a:solidFill>
                  <a:schemeClr val="tx1"/>
                </a:solidFill>
                <a:latin typeface="Century Schoolbook" panose="020406040505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eaLnBrk="1" hangingPunct="1">
              <a:spcBef>
                <a:spcPts val="100"/>
              </a:spcBef>
              <a:buClr>
                <a:schemeClr val="accent1"/>
              </a:buClr>
              <a:buSzPct val="80000"/>
              <a:buFont typeface="Wingdings 2" panose="05020102010507070707" pitchFamily="18" charset="2"/>
              <a:buNone/>
            </a:pPr>
            <a:r>
              <a:rPr lang="es-AR" sz="2400" b="1">
                <a:solidFill>
                  <a:srgbClr val="C00000"/>
                </a:solidFill>
                <a:latin typeface="Gill Sans MT" panose="020B0502020104020203" pitchFamily="34" charset="0"/>
              </a:rPr>
              <a:t>Niveles </a:t>
            </a:r>
            <a:endParaRPr lang="es-ES" sz="2400" b="1">
              <a:solidFill>
                <a:srgbClr val="C00000"/>
              </a:solidFill>
              <a:latin typeface="Gill Sans MT" panose="020B0502020104020203" pitchFamily="34" charset="0"/>
            </a:endParaRPr>
          </a:p>
        </p:txBody>
      </p:sp>
      <p:sp>
        <p:nvSpPr>
          <p:cNvPr id="14342" name="7 Marcador de texto"/>
          <p:cNvSpPr txBox="1">
            <a:spLocks/>
          </p:cNvSpPr>
          <p:nvPr/>
        </p:nvSpPr>
        <p:spPr bwMode="auto">
          <a:xfrm>
            <a:off x="4500563" y="1989138"/>
            <a:ext cx="2735262" cy="503237"/>
          </a:xfrm>
          <a:prstGeom prst="rect">
            <a:avLst/>
          </a:prstGeom>
          <a:solidFill>
            <a:schemeClr val="bg1"/>
          </a:solidFill>
          <a:ln w="10795">
            <a:solidFill>
              <a:schemeClr val="bg1"/>
            </a:solidFill>
            <a:miter lim="800000"/>
            <a:headEnd/>
            <a:tailEnd/>
          </a:ln>
        </p:spPr>
        <p:txBody>
          <a:bodyPr anchor="ctr"/>
          <a:lstStyle>
            <a:lvl1pPr marL="63500" eaLnBrk="0" hangingPunct="0">
              <a:defRPr>
                <a:solidFill>
                  <a:schemeClr val="tx1"/>
                </a:solidFill>
                <a:latin typeface="Century Schoolbook" panose="02040604050505020304" pitchFamily="18" charset="0"/>
                <a:cs typeface="Arial" panose="020B0604020202020204" pitchFamily="34" charset="0"/>
              </a:defRPr>
            </a:lvl1pPr>
            <a:lvl2pPr marL="742950" indent="-285750" eaLnBrk="0" hangingPunct="0">
              <a:defRPr>
                <a:solidFill>
                  <a:schemeClr val="tx1"/>
                </a:solidFill>
                <a:latin typeface="Century Schoolbook" panose="02040604050505020304" pitchFamily="18" charset="0"/>
                <a:cs typeface="Arial" panose="020B0604020202020204" pitchFamily="34" charset="0"/>
              </a:defRPr>
            </a:lvl2pPr>
            <a:lvl3pPr marL="1143000" indent="-228600" eaLnBrk="0" hangingPunct="0">
              <a:defRPr>
                <a:solidFill>
                  <a:schemeClr val="tx1"/>
                </a:solidFill>
                <a:latin typeface="Century Schoolbook" panose="02040604050505020304" pitchFamily="18" charset="0"/>
                <a:cs typeface="Arial" panose="020B0604020202020204" pitchFamily="34" charset="0"/>
              </a:defRPr>
            </a:lvl3pPr>
            <a:lvl4pPr marL="1600200" indent="-228600" eaLnBrk="0" hangingPunct="0">
              <a:defRPr>
                <a:solidFill>
                  <a:schemeClr val="tx1"/>
                </a:solidFill>
                <a:latin typeface="Century Schoolbook" panose="02040604050505020304" pitchFamily="18" charset="0"/>
                <a:cs typeface="Arial" panose="020B0604020202020204" pitchFamily="34" charset="0"/>
              </a:defRPr>
            </a:lvl4pPr>
            <a:lvl5pPr marL="2057400" indent="-228600" eaLnBrk="0" hangingPunct="0">
              <a:defRPr>
                <a:solidFill>
                  <a:schemeClr val="tx1"/>
                </a:solidFill>
                <a:latin typeface="Century Schoolbook" panose="020406040505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eaLnBrk="1" hangingPunct="1">
              <a:spcBef>
                <a:spcPts val="100"/>
              </a:spcBef>
              <a:buClr>
                <a:schemeClr val="accent1"/>
              </a:buClr>
              <a:buSzPct val="80000"/>
              <a:buFont typeface="Wingdings 2" panose="05020102010507070707" pitchFamily="18" charset="2"/>
              <a:buNone/>
            </a:pPr>
            <a:r>
              <a:rPr lang="es-AR" sz="2400" b="1">
                <a:solidFill>
                  <a:srgbClr val="C00000"/>
                </a:solidFill>
                <a:latin typeface="Gill Sans MT" panose="020B0502020104020203" pitchFamily="34" charset="0"/>
              </a:rPr>
              <a:t>Modalidades</a:t>
            </a:r>
            <a:endParaRPr lang="es-ES" sz="2400" b="1">
              <a:solidFill>
                <a:srgbClr val="C00000"/>
              </a:solidFill>
              <a:latin typeface="Gill Sans MT" panose="020B0502020104020203" pitchFamily="34" charset="0"/>
            </a:endParaRPr>
          </a:p>
        </p:txBody>
      </p:sp>
      <p:sp>
        <p:nvSpPr>
          <p:cNvPr id="14344" name="10 CuadroTexto"/>
          <p:cNvSpPr txBox="1">
            <a:spLocks noChangeArrowheads="1"/>
          </p:cNvSpPr>
          <p:nvPr/>
        </p:nvSpPr>
        <p:spPr bwMode="auto">
          <a:xfrm>
            <a:off x="1187450" y="6381750"/>
            <a:ext cx="75612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entury Schoolbook" panose="02040604050505020304" pitchFamily="18" charset="0"/>
                <a:cs typeface="Arial" panose="020B0604020202020204" pitchFamily="34" charset="0"/>
              </a:defRPr>
            </a:lvl1pPr>
            <a:lvl2pPr marL="742950" indent="-285750" eaLnBrk="0" hangingPunct="0">
              <a:defRPr>
                <a:solidFill>
                  <a:schemeClr val="tx1"/>
                </a:solidFill>
                <a:latin typeface="Century Schoolbook" panose="02040604050505020304" pitchFamily="18" charset="0"/>
                <a:cs typeface="Arial" panose="020B0604020202020204" pitchFamily="34" charset="0"/>
              </a:defRPr>
            </a:lvl2pPr>
            <a:lvl3pPr marL="1143000" indent="-228600" eaLnBrk="0" hangingPunct="0">
              <a:defRPr>
                <a:solidFill>
                  <a:schemeClr val="tx1"/>
                </a:solidFill>
                <a:latin typeface="Century Schoolbook" panose="02040604050505020304" pitchFamily="18" charset="0"/>
                <a:cs typeface="Arial" panose="020B0604020202020204" pitchFamily="34" charset="0"/>
              </a:defRPr>
            </a:lvl3pPr>
            <a:lvl4pPr marL="1600200" indent="-228600" eaLnBrk="0" hangingPunct="0">
              <a:defRPr>
                <a:solidFill>
                  <a:schemeClr val="tx1"/>
                </a:solidFill>
                <a:latin typeface="Century Schoolbook" panose="02040604050505020304" pitchFamily="18" charset="0"/>
                <a:cs typeface="Arial" panose="020B0604020202020204" pitchFamily="34" charset="0"/>
              </a:defRPr>
            </a:lvl4pPr>
            <a:lvl5pPr marL="2057400" indent="-228600" eaLnBrk="0" hangingPunct="0">
              <a:defRPr>
                <a:solidFill>
                  <a:schemeClr val="tx1"/>
                </a:solidFill>
                <a:latin typeface="Century Schoolbook" panose="020406040505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algn="ctr" eaLnBrk="1" hangingPunct="1"/>
            <a:r>
              <a:rPr lang="es-AR" sz="1600" b="1">
                <a:latin typeface="Arial" panose="020B0604020202020204" pitchFamily="34" charset="0"/>
              </a:rPr>
              <a:t>Y el Servicio de Educación a Distancia del Ministerio Nacional de Educación </a:t>
            </a:r>
            <a:endParaRPr lang="es-ES" sz="1600" b="1">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25F0B19E-8001-4041-AE24-1FA665D65757}" type="slidenum">
              <a:rPr lang="es-ES" altLang="es-ES" smtClean="0"/>
              <a:pPr/>
              <a:t>8</a:t>
            </a:fld>
            <a:endParaRPr lang="es-ES" altLang="es-ES"/>
          </a:p>
        </p:txBody>
      </p:sp>
      <p:sp>
        <p:nvSpPr>
          <p:cNvPr id="3" name="Rectángulo 2"/>
          <p:cNvSpPr/>
          <p:nvPr/>
        </p:nvSpPr>
        <p:spPr>
          <a:xfrm>
            <a:off x="1907704" y="1556792"/>
            <a:ext cx="6480720" cy="3046988"/>
          </a:xfrm>
          <a:prstGeom prst="rect">
            <a:avLst/>
          </a:prstGeom>
        </p:spPr>
        <p:txBody>
          <a:bodyPr wrap="square">
            <a:spAutoFit/>
          </a:bodyPr>
          <a:lstStyle/>
          <a:p>
            <a:pPr algn="ctr" eaLnBrk="0" hangingPunct="0">
              <a:lnSpc>
                <a:spcPct val="150000"/>
              </a:lnSpc>
              <a:spcAft>
                <a:spcPts val="0"/>
              </a:spcAft>
            </a:pPr>
            <a:r>
              <a:rPr lang="es-ES" sz="3200" b="1" dirty="0">
                <a:solidFill>
                  <a:schemeClr val="accent3"/>
                </a:solidFill>
                <a:latin typeface="Questrial"/>
                <a:ea typeface="Questrial"/>
                <a:cs typeface="Questrial"/>
              </a:rPr>
              <a:t>PRESENTACIÓN DEL TRABAJO</a:t>
            </a:r>
          </a:p>
          <a:p>
            <a:pPr algn="ctr" eaLnBrk="0" hangingPunct="0">
              <a:lnSpc>
                <a:spcPct val="150000"/>
              </a:lnSpc>
              <a:spcAft>
                <a:spcPts val="0"/>
              </a:spcAft>
            </a:pPr>
            <a:endParaRPr lang="es-ES" sz="3200" dirty="0">
              <a:solidFill>
                <a:srgbClr val="000000"/>
              </a:solidFill>
              <a:latin typeface="+mn-lt"/>
              <a:ea typeface="Arial" panose="020B0604020202020204" pitchFamily="34" charset="0"/>
            </a:endParaRPr>
          </a:p>
          <a:p>
            <a:pPr algn="ctr" eaLnBrk="0" hangingPunct="0"/>
            <a:r>
              <a:rPr lang="es-ES" sz="3200" dirty="0">
                <a:solidFill>
                  <a:prstClr val="black"/>
                </a:solidFill>
                <a:latin typeface="+mn-lt"/>
                <a:ea typeface="Questrial"/>
                <a:cs typeface="Questrial"/>
              </a:rPr>
              <a:t>Los trabajos que se presenten en la </a:t>
            </a:r>
            <a:r>
              <a:rPr lang="es-ES" sz="3200" dirty="0" smtClean="0">
                <a:solidFill>
                  <a:prstClr val="black"/>
                </a:solidFill>
                <a:latin typeface="+mn-lt"/>
                <a:ea typeface="Questrial"/>
                <a:cs typeface="Questrial"/>
              </a:rPr>
              <a:t>Feria </a:t>
            </a:r>
            <a:r>
              <a:rPr lang="es-ES" sz="3200" dirty="0">
                <a:solidFill>
                  <a:prstClr val="black"/>
                </a:solidFill>
                <a:latin typeface="+mn-lt"/>
                <a:ea typeface="Questrial"/>
                <a:cs typeface="Questrial"/>
              </a:rPr>
              <a:t>deben incluir </a:t>
            </a:r>
            <a:endParaRPr lang="es-ES" sz="3200" dirty="0" smtClean="0">
              <a:solidFill>
                <a:prstClr val="black"/>
              </a:solidFill>
              <a:latin typeface="+mn-lt"/>
              <a:ea typeface="Questrial"/>
              <a:cs typeface="Questrial"/>
            </a:endParaRPr>
          </a:p>
          <a:p>
            <a:pPr algn="ctr" eaLnBrk="0" hangingPunct="0"/>
            <a:r>
              <a:rPr lang="es-ES" sz="3200" b="1" dirty="0" smtClean="0">
                <a:solidFill>
                  <a:prstClr val="black"/>
                </a:solidFill>
                <a:latin typeface="+mn-lt"/>
                <a:ea typeface="Questrial"/>
                <a:cs typeface="Questrial"/>
              </a:rPr>
              <a:t>tres </a:t>
            </a:r>
            <a:r>
              <a:rPr lang="es-ES" sz="3200" b="1" dirty="0">
                <a:solidFill>
                  <a:prstClr val="black"/>
                </a:solidFill>
                <a:latin typeface="+mn-lt"/>
                <a:ea typeface="Questrial"/>
                <a:cs typeface="Questrial"/>
              </a:rPr>
              <a:t>documentos:</a:t>
            </a:r>
            <a:endParaRPr lang="es-ES" sz="3200" dirty="0">
              <a:solidFill>
                <a:prstClr val="black"/>
              </a:solidFill>
              <a:latin typeface="+mn-lt"/>
            </a:endParaRPr>
          </a:p>
        </p:txBody>
      </p:sp>
    </p:spTree>
    <p:extLst>
      <p:ext uri="{BB962C8B-B14F-4D97-AF65-F5344CB8AC3E}">
        <p14:creationId xmlns:p14="http://schemas.microsoft.com/office/powerpoint/2010/main" val="1283796370"/>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ctrTitle"/>
          </p:nvPr>
        </p:nvSpPr>
        <p:spPr bwMode="auto">
          <a:xfrm>
            <a:off x="1403648" y="548680"/>
            <a:ext cx="7499350" cy="765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Autofit/>
          </a:bodyPr>
          <a:lstStyle/>
          <a:p>
            <a:pPr algn="ctr" eaLnBrk="0" fontAlgn="base" hangingPunct="0">
              <a:lnSpc>
                <a:spcPct val="150000"/>
              </a:lnSpc>
            </a:pPr>
            <a:r>
              <a:rPr lang="es-ES" altLang="es-ES" sz="3200" b="1" dirty="0">
                <a:solidFill>
                  <a:schemeClr val="accent3"/>
                </a:solidFill>
                <a:latin typeface="Questrial"/>
                <a:ea typeface="Questrial"/>
                <a:cs typeface="Questrial"/>
              </a:rPr>
              <a:t>INFORME</a:t>
            </a:r>
          </a:p>
        </p:txBody>
      </p:sp>
      <p:graphicFrame>
        <p:nvGraphicFramePr>
          <p:cNvPr id="54394" name="Group 122"/>
          <p:cNvGraphicFramePr>
            <a:graphicFrameLocks noGrp="1"/>
          </p:cNvGraphicFramePr>
          <p:nvPr>
            <p:ph idx="4294967295"/>
            <p:extLst>
              <p:ext uri="{D42A27DB-BD31-4B8C-83A1-F6EECF244321}">
                <p14:modId xmlns:p14="http://schemas.microsoft.com/office/powerpoint/2010/main" val="2203738835"/>
              </p:ext>
            </p:extLst>
          </p:nvPr>
        </p:nvGraphicFramePr>
        <p:xfrm>
          <a:off x="1403648" y="1628800"/>
          <a:ext cx="7262266" cy="4572177"/>
        </p:xfrm>
        <a:graphic>
          <a:graphicData uri="http://schemas.openxmlformats.org/drawingml/2006/table">
            <a:tbl>
              <a:tblPr/>
              <a:tblGrid>
                <a:gridCol w="1921534"/>
                <a:gridCol w="5340732"/>
              </a:tblGrid>
              <a:tr h="366233">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Concepto</a:t>
                      </a:r>
                    </a:p>
                  </a:txBody>
                  <a:tcPr marT="45683" marB="4568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l"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Observaciones</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2622">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Fecha</a:t>
                      </a:r>
                    </a:p>
                  </a:txBody>
                  <a:tcPr marT="45683" marB="4568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j-lt"/>
                        </a:rPr>
                        <a:t>Día, mes y año de inscripción del trabajo en la Feria</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528">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Título</a:t>
                      </a:r>
                    </a:p>
                  </a:txBody>
                  <a:tcPr marT="45683" marB="4568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j-lt"/>
                        </a:rPr>
                        <a:t>Debe ser claro, breve, atractivo e informar acerca del objetivo fundamental de la indagación escolar llevada adelante por la clase.</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2622">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Índice</a:t>
                      </a:r>
                    </a:p>
                  </a:txBody>
                  <a:tcPr marT="45683" marB="4568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j-lt"/>
                        </a:rPr>
                        <a:t>Numeración ordenada de los contenidos del trabajo.</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0344">
                <a:tc>
                  <a:txBody>
                    <a:bodyPr/>
                    <a:lstStyle/>
                    <a:p>
                      <a:pPr marL="82550" marR="0" lvl="0" indent="0" algn="ctr"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1" i="0" u="none" strike="noStrike" cap="none" normalizeH="0" baseline="0" dirty="0" smtClean="0">
                          <a:ln>
                            <a:noFill/>
                          </a:ln>
                          <a:solidFill>
                            <a:schemeClr val="tx1"/>
                          </a:solidFill>
                          <a:effectLst/>
                          <a:latin typeface="+mj-lt"/>
                        </a:rPr>
                        <a:t>Resumen</a:t>
                      </a:r>
                    </a:p>
                  </a:txBody>
                  <a:tcPr marT="45683" marB="4568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2550" marR="0" lvl="0" indent="0" algn="just" defTabSz="914400" rtl="0" eaLnBrk="0" fontAlgn="base" latinLnBrk="0" hangingPunct="0">
                        <a:lnSpc>
                          <a:spcPct val="100000"/>
                        </a:lnSpc>
                        <a:spcBef>
                          <a:spcPts val="600"/>
                        </a:spcBef>
                        <a:spcAft>
                          <a:spcPct val="0"/>
                        </a:spcAft>
                        <a:buClr>
                          <a:schemeClr val="accent1"/>
                        </a:buClr>
                        <a:buSzPct val="80000"/>
                        <a:buFont typeface="Wingdings 2" pitchFamily="18" charset="2"/>
                        <a:buNone/>
                        <a:tabLst/>
                      </a:pPr>
                      <a:r>
                        <a:rPr kumimoji="0" lang="es-ES" sz="1800" b="0" i="0" u="none" strike="noStrike" cap="none" normalizeH="0" baseline="0" dirty="0" smtClean="0">
                          <a:ln>
                            <a:noFill/>
                          </a:ln>
                          <a:solidFill>
                            <a:schemeClr val="tx1"/>
                          </a:solidFill>
                          <a:effectLst/>
                          <a:latin typeface="+mj-lt"/>
                        </a:rPr>
                        <a:t>Describir en forma sintética todos los pasos de la indagación. El resumen sirve para dar al lector una idea clara y completa sobre el trabajo. Su extensión </a:t>
                      </a:r>
                      <a:r>
                        <a:rPr kumimoji="0" lang="es-ES" sz="1800" b="1" i="0" u="none" strike="noStrike" cap="none" normalizeH="0" baseline="0" dirty="0" smtClean="0">
                          <a:ln>
                            <a:noFill/>
                          </a:ln>
                          <a:solidFill>
                            <a:schemeClr val="tx1"/>
                          </a:solidFill>
                          <a:effectLst/>
                          <a:latin typeface="+mj-lt"/>
                        </a:rPr>
                        <a:t>NO </a:t>
                      </a:r>
                      <a:r>
                        <a:rPr kumimoji="0" lang="es-ES" sz="1800" b="0" i="0" u="none" strike="noStrike" cap="none" normalizeH="0" baseline="0" dirty="0" smtClean="0">
                          <a:ln>
                            <a:noFill/>
                          </a:ln>
                          <a:solidFill>
                            <a:schemeClr val="tx1"/>
                          </a:solidFill>
                          <a:effectLst/>
                          <a:latin typeface="+mj-lt"/>
                        </a:rPr>
                        <a:t>debe exceder las </a:t>
                      </a:r>
                      <a:r>
                        <a:rPr kumimoji="0" lang="es-ES" sz="1800" b="1" i="0" u="none" strike="noStrike" cap="none" normalizeH="0" baseline="0" dirty="0" smtClean="0">
                          <a:ln>
                            <a:noFill/>
                          </a:ln>
                          <a:solidFill>
                            <a:schemeClr val="tx1"/>
                          </a:solidFill>
                          <a:effectLst/>
                          <a:latin typeface="+mj-lt"/>
                        </a:rPr>
                        <a:t>500 palabras</a:t>
                      </a:r>
                      <a:r>
                        <a:rPr kumimoji="0" lang="es-ES" sz="1800" b="0" i="0" u="none" strike="noStrike" cap="none" normalizeH="0" baseline="0" dirty="0" smtClean="0">
                          <a:ln>
                            <a:noFill/>
                          </a:ln>
                          <a:solidFill>
                            <a:schemeClr val="tx1"/>
                          </a:solidFill>
                          <a:effectLst/>
                          <a:latin typeface="+mj-lt"/>
                        </a:rPr>
                        <a:t>. Será idéntico al que se presente con la planilla de inscripción.</a:t>
                      </a:r>
                    </a:p>
                  </a:txBody>
                  <a:tcPr marT="45683" marB="4568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765135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2472</TotalTime>
  <Words>1468</Words>
  <Application>Microsoft Office PowerPoint</Application>
  <PresentationFormat>Presentación en pantalla (4:3)</PresentationFormat>
  <Paragraphs>154</Paragraphs>
  <Slides>19</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19</vt:i4>
      </vt:variant>
    </vt:vector>
  </HeadingPairs>
  <TitlesOfParts>
    <vt:vector size="29" baseType="lpstr">
      <vt:lpstr>Arial</vt:lpstr>
      <vt:lpstr>Calibri</vt:lpstr>
      <vt:lpstr>Century Gothic</vt:lpstr>
      <vt:lpstr>Century Schoolbook</vt:lpstr>
      <vt:lpstr>Gill Sans MT</vt:lpstr>
      <vt:lpstr>Questrial</vt:lpstr>
      <vt:lpstr>Wingdings</vt:lpstr>
      <vt:lpstr>Wingdings 2</vt:lpstr>
      <vt:lpstr>Wingdings 3</vt:lpstr>
      <vt:lpstr>Espiral</vt:lpstr>
      <vt:lpstr>Presentación de PowerPoint</vt:lpstr>
      <vt:lpstr>Presentación de PowerPoint</vt:lpstr>
      <vt:lpstr>FERIA NACIONAL DE INNOVACIÓN EDUCATIVA «Artes, Ciencias, Tecnología y Deportes en la Escuela» Edición 2017</vt:lpstr>
      <vt:lpstr>Presentación de PowerPoint</vt:lpstr>
      <vt:lpstr>Presentación de PowerPoint</vt:lpstr>
      <vt:lpstr>Presentación de PowerPoint</vt:lpstr>
      <vt:lpstr>Estudiantes, docentes, directores de escuelas públicas de gestión estatal y de gestión privada, supervisores junto a otros actores del sistema:</vt:lpstr>
      <vt:lpstr>Presentación de PowerPoint</vt:lpstr>
      <vt:lpstr>INFORME</vt:lpstr>
      <vt:lpstr>Presentación de PowerPoint</vt:lpstr>
      <vt:lpstr>Presentación de PowerPoint</vt:lpstr>
      <vt:lpstr>CARPETA DE CAMPO</vt:lpstr>
      <vt:lpstr>REGISTRO PEDAGÓGICO </vt:lpstr>
      <vt:lpstr>Presentación de PowerPoint</vt:lpstr>
      <vt:lpstr>Presentación de PowerPoint</vt:lpstr>
      <vt:lpstr>Presentación de PowerPoint</vt:lpstr>
      <vt:lpstr>Presentación de PowerPoint</vt:lpstr>
      <vt:lpstr>Presentación de PowerPoint</vt:lpstr>
      <vt:lpstr>   ¡¡¡¡ GRACIAS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dc:creator>
  <cp:lastModifiedBy>Evangelina Rodríguez</cp:lastModifiedBy>
  <cp:revision>153</cp:revision>
  <dcterms:created xsi:type="dcterms:W3CDTF">2015-04-13T20:32:05Z</dcterms:created>
  <dcterms:modified xsi:type="dcterms:W3CDTF">2017-05-23T12:54:45Z</dcterms:modified>
</cp:coreProperties>
</file>